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9"/>
  </p:notesMasterIdLst>
  <p:handoutMasterIdLst>
    <p:handoutMasterId r:id="rId20"/>
  </p:handoutMasterIdLst>
  <p:sldIdLst>
    <p:sldId id="256" r:id="rId2"/>
    <p:sldId id="287" r:id="rId3"/>
    <p:sldId id="288" r:id="rId4"/>
    <p:sldId id="299" r:id="rId5"/>
    <p:sldId id="310" r:id="rId6"/>
    <p:sldId id="300" r:id="rId7"/>
    <p:sldId id="301" r:id="rId8"/>
    <p:sldId id="302" r:id="rId9"/>
    <p:sldId id="304" r:id="rId10"/>
    <p:sldId id="303" r:id="rId11"/>
    <p:sldId id="293" r:id="rId12"/>
    <p:sldId id="305" r:id="rId13"/>
    <p:sldId id="306" r:id="rId14"/>
    <p:sldId id="307" r:id="rId15"/>
    <p:sldId id="308" r:id="rId16"/>
    <p:sldId id="309" r:id="rId17"/>
    <p:sldId id="297" r:id="rId18"/>
  </p:sldIdLst>
  <p:sldSz cx="9144000" cy="5143500" type="screen16x9"/>
  <p:notesSz cx="6858000" cy="9144000"/>
  <p:custDataLst>
    <p:tags r:id="rId21"/>
  </p:custDataLst>
  <p:defaultTextStyle>
    <a:defPPr>
      <a:defRPr lang="en-US"/>
    </a:defPPr>
    <a:lvl1pPr marL="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rid nurjamil" initials="fn" lastIdx="1" clrIdx="0">
    <p:extLst>
      <p:ext uri="{19B8F6BF-5375-455C-9EA6-DF929625EA0E}">
        <p15:presenceInfo xmlns:p15="http://schemas.microsoft.com/office/powerpoint/2012/main" userId="8f222afd016eafa4" providerId="Windows Live"/>
      </p:ext>
    </p:extLst>
  </p:cmAuthor>
  <p:cmAuthor id="2" name="9HNUNEZ" initials="9" lastIdx="0" clrIdx="1">
    <p:extLst>
      <p:ext uri="{19B8F6BF-5375-455C-9EA6-DF929625EA0E}">
        <p15:presenceInfo xmlns:p15="http://schemas.microsoft.com/office/powerpoint/2012/main" userId="9HNUN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F0"/>
    <a:srgbClr val="F3F3F3"/>
    <a:srgbClr val="DDD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82739" autoAdjust="0"/>
  </p:normalViewPr>
  <p:slideViewPr>
    <p:cSldViewPr snapToGrid="0">
      <p:cViewPr varScale="1">
        <p:scale>
          <a:sx n="72" d="100"/>
          <a:sy n="72" d="100"/>
        </p:scale>
        <p:origin x="1172" y="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29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9C59C-6545-4543-947D-DC088EFE49B3}" type="datetimeFigureOut">
              <a:rPr lang="es-ES" smtClean="0"/>
              <a:t>09/06/2026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92037-68C2-4548-80E1-D67D4A5493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6161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6E732C-E697-48A6-ABEA-72134A09F9DE}" type="datetimeFigureOut">
              <a:rPr lang="es-ES" smtClean="0"/>
              <a:t>09/06/2026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856459-D22A-4201-9AB9-09A20FAACE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4491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117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803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7566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4907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5470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6828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856459-D22A-4201-9AB9-09A20FAACE88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4498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fraternidad.com/certificados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938" y="902758"/>
            <a:ext cx="9143061" cy="62434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1" dirty="0"/>
          </a:p>
        </p:txBody>
      </p:sp>
      <p:sp>
        <p:nvSpPr>
          <p:cNvPr id="7" name="7 Rectángulo"/>
          <p:cNvSpPr>
            <a:spLocks/>
          </p:cNvSpPr>
          <p:nvPr userDrawn="1"/>
        </p:nvSpPr>
        <p:spPr>
          <a:xfrm>
            <a:off x="-9689" y="1527108"/>
            <a:ext cx="9158094" cy="84406"/>
          </a:xfrm>
          <a:prstGeom prst="rect">
            <a:avLst/>
          </a:prstGeom>
          <a:pattFill prst="ltUpDiag">
            <a:fgClr>
              <a:srgbClr val="00B050"/>
            </a:fgClr>
            <a:bgClr>
              <a:schemeClr val="bg1"/>
            </a:bgClr>
          </a:patt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114" y="70715"/>
            <a:ext cx="1466850" cy="7334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527" y="19966"/>
            <a:ext cx="2146012" cy="85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78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Índice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5E34765-958F-403B-81B6-BAA4202C103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4572000" cy="51435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3" name="Rectángulo 2"/>
          <p:cNvSpPr/>
          <p:nvPr userDrawn="1"/>
        </p:nvSpPr>
        <p:spPr>
          <a:xfrm>
            <a:off x="2856681" y="732271"/>
            <a:ext cx="1715319" cy="3776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1" dirty="0"/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701" y="1"/>
            <a:ext cx="889705" cy="97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00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Índice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5E34765-958F-403B-81B6-BAA4202C103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8406" y="1"/>
            <a:ext cx="4572000" cy="51435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3" name="Rectángulo 2"/>
          <p:cNvSpPr/>
          <p:nvPr userDrawn="1"/>
        </p:nvSpPr>
        <p:spPr>
          <a:xfrm>
            <a:off x="3715475" y="732271"/>
            <a:ext cx="1715319" cy="3776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1" dirty="0"/>
          </a:p>
        </p:txBody>
      </p:sp>
      <p:pic>
        <p:nvPicPr>
          <p:cNvPr id="6" name="Imagen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" y="0"/>
            <a:ext cx="618942" cy="67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95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780" y="1"/>
            <a:ext cx="618942" cy="677762"/>
          </a:xfrm>
          <a:prstGeom prst="rect">
            <a:avLst/>
          </a:prstGeom>
        </p:spPr>
      </p:pic>
      <p:sp>
        <p:nvSpPr>
          <p:cNvPr id="6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441960" y="933450"/>
            <a:ext cx="8290560" cy="3476625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buClr>
                <a:srgbClr val="00B050"/>
              </a:buClr>
              <a:buFont typeface="Wingdings" charset="2"/>
              <a:buChar char="§"/>
              <a:defRPr sz="1800">
                <a:solidFill>
                  <a:schemeClr val="tx1"/>
                </a:solidFill>
                <a:latin typeface="+mn-lt"/>
              </a:defRPr>
            </a:lvl1pPr>
            <a:lvl2pPr marL="742950" indent="-285750">
              <a:buClr>
                <a:srgbClr val="00B050"/>
              </a:buClr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</a:defRPr>
            </a:lvl2pPr>
            <a:lvl3pPr marL="1143000" indent="-228600">
              <a:buClr>
                <a:srgbClr val="00B050"/>
              </a:buClr>
              <a:buFont typeface="LucidaGrande" charset="0"/>
              <a:buChar char="-"/>
              <a:defRPr sz="1800">
                <a:solidFill>
                  <a:schemeClr val="tx1"/>
                </a:solidFill>
                <a:latin typeface="+mn-lt"/>
              </a:defRPr>
            </a:lvl3pPr>
            <a:lvl4pPr marL="1600200" indent="-228600">
              <a:buClr>
                <a:srgbClr val="00B050"/>
              </a:buClr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</a:defRPr>
            </a:lvl4pPr>
            <a:lvl5pPr marL="2057400" indent="-228600">
              <a:buClr>
                <a:srgbClr val="00B050"/>
              </a:buClr>
              <a:buFont typeface="Lucida Grande"/>
              <a:buChar char="-"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7" name="9 Título"/>
          <p:cNvSpPr>
            <a:spLocks noGrp="1"/>
          </p:cNvSpPr>
          <p:nvPr>
            <p:ph type="title" hasCustomPrompt="1"/>
          </p:nvPr>
        </p:nvSpPr>
        <p:spPr>
          <a:xfrm>
            <a:off x="190500" y="5953"/>
            <a:ext cx="8229600" cy="56554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es-ES" sz="2000" b="1" i="0" kern="1200" baseline="0" dirty="0">
                <a:solidFill>
                  <a:srgbClr val="00B050"/>
                </a:solidFill>
                <a:latin typeface="+mn-lt"/>
                <a:ea typeface="+mn-ea"/>
                <a:cs typeface="Verdana"/>
              </a:defRPr>
            </a:lvl1pPr>
          </a:lstStyle>
          <a:p>
            <a:r>
              <a:rPr lang="es-ES" dirty="0"/>
              <a:t>Haga clic para modificar el estilo de titulo del patrón</a:t>
            </a:r>
          </a:p>
        </p:txBody>
      </p:sp>
      <p:sp>
        <p:nvSpPr>
          <p:cNvPr id="8" name="7 Rectángulo"/>
          <p:cNvSpPr>
            <a:spLocks/>
          </p:cNvSpPr>
          <p:nvPr userDrawn="1"/>
        </p:nvSpPr>
        <p:spPr>
          <a:xfrm>
            <a:off x="0" y="0"/>
            <a:ext cx="144000" cy="594000"/>
          </a:xfrm>
          <a:prstGeom prst="rect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Verdana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7 Rectángulo"/>
          <p:cNvSpPr>
            <a:spLocks/>
          </p:cNvSpPr>
          <p:nvPr userDrawn="1"/>
        </p:nvSpPr>
        <p:spPr>
          <a:xfrm rot="5400000">
            <a:off x="-2209497" y="2803499"/>
            <a:ext cx="4562996" cy="144000"/>
          </a:xfrm>
          <a:prstGeom prst="rect">
            <a:avLst/>
          </a:prstGeom>
          <a:pattFill prst="ltUpDiag">
            <a:fgClr>
              <a:srgbClr val="00B050"/>
            </a:fgClr>
            <a:bgClr>
              <a:schemeClr val="bg1"/>
            </a:bgClr>
          </a:patt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725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780" y="1"/>
            <a:ext cx="618942" cy="677762"/>
          </a:xfrm>
          <a:prstGeom prst="rect">
            <a:avLst/>
          </a:prstGeom>
        </p:spPr>
      </p:pic>
      <p:sp>
        <p:nvSpPr>
          <p:cNvPr id="7" name="9 Título"/>
          <p:cNvSpPr>
            <a:spLocks noGrp="1"/>
          </p:cNvSpPr>
          <p:nvPr>
            <p:ph type="title" hasCustomPrompt="1"/>
          </p:nvPr>
        </p:nvSpPr>
        <p:spPr>
          <a:xfrm>
            <a:off x="190500" y="5953"/>
            <a:ext cx="8229600" cy="56554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es-ES" sz="2000" b="1" i="0" kern="1200" baseline="0" dirty="0">
                <a:solidFill>
                  <a:srgbClr val="00B050"/>
                </a:solidFill>
                <a:latin typeface="+mn-lt"/>
                <a:ea typeface="+mn-ea"/>
                <a:cs typeface="Verdana"/>
              </a:defRPr>
            </a:lvl1pPr>
          </a:lstStyle>
          <a:p>
            <a:r>
              <a:rPr lang="es-ES" dirty="0"/>
              <a:t>Haga clic para modificar el estilo de titulo del patrón</a:t>
            </a:r>
          </a:p>
        </p:txBody>
      </p:sp>
      <p:sp>
        <p:nvSpPr>
          <p:cNvPr id="8" name="7 Rectángulo"/>
          <p:cNvSpPr>
            <a:spLocks/>
          </p:cNvSpPr>
          <p:nvPr userDrawn="1"/>
        </p:nvSpPr>
        <p:spPr>
          <a:xfrm>
            <a:off x="0" y="0"/>
            <a:ext cx="144000" cy="594000"/>
          </a:xfrm>
          <a:prstGeom prst="rect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Verdana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7 Rectángulo"/>
          <p:cNvSpPr>
            <a:spLocks/>
          </p:cNvSpPr>
          <p:nvPr userDrawn="1"/>
        </p:nvSpPr>
        <p:spPr>
          <a:xfrm rot="5400000">
            <a:off x="-2209497" y="2803499"/>
            <a:ext cx="4562996" cy="144000"/>
          </a:xfrm>
          <a:prstGeom prst="rect">
            <a:avLst/>
          </a:prstGeom>
          <a:pattFill prst="ltUpDiag">
            <a:fgClr>
              <a:srgbClr val="00B050"/>
            </a:fgClr>
            <a:bgClr>
              <a:schemeClr val="bg1"/>
            </a:bgClr>
          </a:patt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18 Marcador de contenido"/>
          <p:cNvSpPr>
            <a:spLocks noGrp="1"/>
          </p:cNvSpPr>
          <p:nvPr>
            <p:ph sz="quarter" idx="11"/>
          </p:nvPr>
        </p:nvSpPr>
        <p:spPr>
          <a:xfrm>
            <a:off x="441959" y="933450"/>
            <a:ext cx="8290561" cy="3476626"/>
          </a:xfrm>
          <a:prstGeom prst="rect">
            <a:avLst/>
          </a:prstGeom>
        </p:spPr>
        <p:txBody>
          <a:bodyPr/>
          <a:lstStyle>
            <a:lvl1pPr>
              <a:buNone/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25016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7 Rectángulo"/>
          <p:cNvSpPr>
            <a:spLocks/>
          </p:cNvSpPr>
          <p:nvPr userDrawn="1"/>
        </p:nvSpPr>
        <p:spPr>
          <a:xfrm rot="5400000">
            <a:off x="2000253" y="2463751"/>
            <a:ext cx="5143497" cy="216000"/>
          </a:xfrm>
          <a:prstGeom prst="rect">
            <a:avLst/>
          </a:prstGeom>
          <a:pattFill prst="ltUpDiag">
            <a:fgClr>
              <a:srgbClr val="00B050"/>
            </a:fgClr>
            <a:bgClr>
              <a:schemeClr val="bg1"/>
            </a:bgClr>
          </a:patt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5 Rectángulo"/>
          <p:cNvSpPr/>
          <p:nvPr userDrawn="1"/>
        </p:nvSpPr>
        <p:spPr>
          <a:xfrm>
            <a:off x="0" y="0"/>
            <a:ext cx="4572880" cy="5143500"/>
          </a:xfrm>
          <a:prstGeom prst="rect">
            <a:avLst/>
          </a:prstGeom>
          <a:solidFill>
            <a:srgbClr val="00B05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10 CuadroTexto"/>
          <p:cNvSpPr txBox="1"/>
          <p:nvPr userDrawn="1"/>
        </p:nvSpPr>
        <p:spPr>
          <a:xfrm>
            <a:off x="4910868" y="305847"/>
            <a:ext cx="3866210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s-ES" sz="1400" dirty="0">
                <a:solidFill>
                  <a:srgbClr val="00B05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Su Mutua 275. Calidad y Servicio</a:t>
            </a:r>
            <a:r>
              <a:rPr lang="es-ES" sz="1400" baseline="0" dirty="0">
                <a:solidFill>
                  <a:srgbClr val="00B05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365 días al año</a:t>
            </a:r>
          </a:p>
        </p:txBody>
      </p:sp>
      <p:sp>
        <p:nvSpPr>
          <p:cNvPr id="13" name="25 CuadroTexto"/>
          <p:cNvSpPr txBox="1"/>
          <p:nvPr userDrawn="1"/>
        </p:nvSpPr>
        <p:spPr>
          <a:xfrm>
            <a:off x="4650188" y="548496"/>
            <a:ext cx="44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00B050"/>
                </a:solidFill>
                <a:latin typeface="+mn-lt"/>
                <a:ea typeface="Verdana" pitchFamily="34" charset="0"/>
                <a:cs typeface="Verdana" pitchFamily="34" charset="0"/>
              </a:rPr>
              <a:t>MUCHAS GRACIAS</a:t>
            </a:r>
          </a:p>
        </p:txBody>
      </p:sp>
      <p:sp>
        <p:nvSpPr>
          <p:cNvPr id="19" name="10 CuadroTexto">
            <a:hlinkClick r:id="rId2"/>
          </p:cNvPr>
          <p:cNvSpPr txBox="1"/>
          <p:nvPr userDrawn="1"/>
        </p:nvSpPr>
        <p:spPr>
          <a:xfrm>
            <a:off x="819706" y="4533190"/>
            <a:ext cx="3106493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s-ES" sz="1600" dirty="0" err="1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fraternidad.com</a:t>
            </a:r>
            <a:r>
              <a:rPr lang="es-ES" sz="1600" dirty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/certificados</a:t>
            </a:r>
            <a:endParaRPr lang="es-ES_tradnl" sz="1600" dirty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" name="Imagen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313" y="4458190"/>
            <a:ext cx="1285060" cy="64253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36EDB78F-B013-4C10-B3E6-806D2D9209D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42398" y="33370"/>
            <a:ext cx="2951650" cy="4499820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0B7FDB85-93AC-402D-9D98-A7E31A6940B2}"/>
              </a:ext>
            </a:extLst>
          </p:cNvPr>
          <p:cNvSpPr txBox="1"/>
          <p:nvPr userDrawn="1"/>
        </p:nvSpPr>
        <p:spPr>
          <a:xfrm>
            <a:off x="4650188" y="1781741"/>
            <a:ext cx="457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1200" b="1" dirty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¡Síguenos en LinkedIn!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84C46E71-8CBB-4CA7-933D-601F9DDD664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042" y="1219613"/>
            <a:ext cx="1202290" cy="36227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5BA4311F-3B5C-41DE-9C4D-9362B0EAD27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690" y="1999535"/>
            <a:ext cx="2387208" cy="238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5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2240B694-9F97-4CF7-9D0D-EC33710482F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329112" y="385763"/>
            <a:ext cx="4814888" cy="1795218"/>
          </a:xfrm>
          <a:custGeom>
            <a:avLst/>
            <a:gdLst>
              <a:gd name="connsiteX0" fmla="*/ 666751 w 6419851"/>
              <a:gd name="connsiteY0" fmla="*/ 1 h 2393624"/>
              <a:gd name="connsiteX1" fmla="*/ 6419851 w 6419851"/>
              <a:gd name="connsiteY1" fmla="*/ 1 h 2393624"/>
              <a:gd name="connsiteX2" fmla="*/ 6419851 w 6419851"/>
              <a:gd name="connsiteY2" fmla="*/ 2393624 h 2393624"/>
              <a:gd name="connsiteX3" fmla="*/ 666751 w 6419851"/>
              <a:gd name="connsiteY3" fmla="*/ 2393624 h 2393624"/>
              <a:gd name="connsiteX4" fmla="*/ 0 w 6419851"/>
              <a:gd name="connsiteY4" fmla="*/ 0 h 2393624"/>
              <a:gd name="connsiteX5" fmla="*/ 533401 w 6419851"/>
              <a:gd name="connsiteY5" fmla="*/ 0 h 2393624"/>
              <a:gd name="connsiteX6" fmla="*/ 533401 w 6419851"/>
              <a:gd name="connsiteY6" fmla="*/ 2393623 h 2393624"/>
              <a:gd name="connsiteX7" fmla="*/ 0 w 6419851"/>
              <a:gd name="connsiteY7" fmla="*/ 2393623 h 2393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19851" h="2393624">
                <a:moveTo>
                  <a:pt x="666751" y="1"/>
                </a:moveTo>
                <a:lnTo>
                  <a:pt x="6419851" y="1"/>
                </a:lnTo>
                <a:lnTo>
                  <a:pt x="6419851" y="2393624"/>
                </a:lnTo>
                <a:lnTo>
                  <a:pt x="666751" y="2393624"/>
                </a:lnTo>
                <a:close/>
                <a:moveTo>
                  <a:pt x="0" y="0"/>
                </a:moveTo>
                <a:lnTo>
                  <a:pt x="533401" y="0"/>
                </a:lnTo>
                <a:lnTo>
                  <a:pt x="533401" y="2393623"/>
                </a:lnTo>
                <a:lnTo>
                  <a:pt x="0" y="2393623"/>
                </a:ln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2" y="280951"/>
            <a:ext cx="807874" cy="884649"/>
          </a:xfrm>
          <a:prstGeom prst="rect">
            <a:avLst/>
          </a:prstGeom>
        </p:spPr>
      </p:pic>
      <p:sp>
        <p:nvSpPr>
          <p:cNvPr id="7" name="TextBox 14">
            <a:extLst>
              <a:ext uri="{FF2B5EF4-FFF2-40B4-BE49-F238E27FC236}">
                <a16:creationId xmlns:a16="http://schemas.microsoft.com/office/drawing/2014/main" id="{882E8EB1-4F69-4150-9F30-9D772C41FAB3}"/>
              </a:ext>
            </a:extLst>
          </p:cNvPr>
          <p:cNvSpPr txBox="1"/>
          <p:nvPr userDrawn="1"/>
        </p:nvSpPr>
        <p:spPr>
          <a:xfrm>
            <a:off x="309383" y="4133124"/>
            <a:ext cx="3740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MUCHAS GRACIAS</a:t>
            </a:r>
            <a:endParaRPr lang="en-ID" sz="2800" b="1" spc="-151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reeform: Shape 20">
            <a:extLst>
              <a:ext uri="{FF2B5EF4-FFF2-40B4-BE49-F238E27FC236}">
                <a16:creationId xmlns:a16="http://schemas.microsoft.com/office/drawing/2014/main" id="{C1DE536D-D754-47DE-9A14-38E5A72307F6}"/>
              </a:ext>
            </a:extLst>
          </p:cNvPr>
          <p:cNvSpPr/>
          <p:nvPr userDrawn="1"/>
        </p:nvSpPr>
        <p:spPr>
          <a:xfrm flipH="1">
            <a:off x="8491918" y="2273638"/>
            <a:ext cx="534131" cy="462687"/>
          </a:xfrm>
          <a:custGeom>
            <a:avLst/>
            <a:gdLst/>
            <a:ahLst/>
            <a:cxnLst/>
            <a:rect l="l" t="t" r="r" b="b"/>
            <a:pathLst>
              <a:path w="512592" h="444029">
                <a:moveTo>
                  <a:pt x="461441" y="0"/>
                </a:moveTo>
                <a:lnTo>
                  <a:pt x="512592" y="96859"/>
                </a:lnTo>
                <a:cubicBezTo>
                  <a:pt x="470873" y="116449"/>
                  <a:pt x="442033" y="135948"/>
                  <a:pt x="426071" y="155356"/>
                </a:cubicBezTo>
                <a:cubicBezTo>
                  <a:pt x="410109" y="174764"/>
                  <a:pt x="401222" y="197709"/>
                  <a:pt x="399408" y="224191"/>
                </a:cubicBezTo>
                <a:lnTo>
                  <a:pt x="512592" y="224191"/>
                </a:lnTo>
                <a:lnTo>
                  <a:pt x="512592" y="444029"/>
                </a:lnTo>
                <a:lnTo>
                  <a:pt x="275885" y="444029"/>
                </a:lnTo>
                <a:lnTo>
                  <a:pt x="275885" y="261738"/>
                </a:lnTo>
                <a:cubicBezTo>
                  <a:pt x="275885" y="194626"/>
                  <a:pt x="289852" y="141661"/>
                  <a:pt x="317785" y="102845"/>
                </a:cubicBezTo>
                <a:cubicBezTo>
                  <a:pt x="345718" y="64029"/>
                  <a:pt x="393604" y="29747"/>
                  <a:pt x="461441" y="0"/>
                </a:cubicBezTo>
                <a:close/>
                <a:moveTo>
                  <a:pt x="185556" y="0"/>
                </a:moveTo>
                <a:lnTo>
                  <a:pt x="236706" y="96859"/>
                </a:lnTo>
                <a:cubicBezTo>
                  <a:pt x="194988" y="116449"/>
                  <a:pt x="166148" y="135948"/>
                  <a:pt x="150186" y="155356"/>
                </a:cubicBezTo>
                <a:cubicBezTo>
                  <a:pt x="134224" y="174764"/>
                  <a:pt x="125336" y="197709"/>
                  <a:pt x="123522" y="224191"/>
                </a:cubicBezTo>
                <a:lnTo>
                  <a:pt x="236706" y="224191"/>
                </a:lnTo>
                <a:lnTo>
                  <a:pt x="236706" y="444029"/>
                </a:lnTo>
                <a:lnTo>
                  <a:pt x="0" y="444029"/>
                </a:lnTo>
                <a:lnTo>
                  <a:pt x="0" y="261738"/>
                </a:lnTo>
                <a:cubicBezTo>
                  <a:pt x="0" y="194626"/>
                  <a:pt x="13966" y="141661"/>
                  <a:pt x="41899" y="102845"/>
                </a:cubicBezTo>
                <a:cubicBezTo>
                  <a:pt x="69833" y="64029"/>
                  <a:pt x="117718" y="29747"/>
                  <a:pt x="185556" y="0"/>
                </a:cubicBezTo>
                <a:close/>
              </a:path>
            </a:pathLst>
          </a:custGeom>
          <a:solidFill>
            <a:srgbClr val="459E7E">
              <a:lumMod val="40000"/>
              <a:lumOff val="60000"/>
            </a:srgb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8800" b="0" i="0" u="none" strike="noStrike" kern="0" cap="none" spc="-151" normalizeH="0" baseline="0" noProof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 Black" panose="020B0A04020102020204" pitchFamily="34" charset="0"/>
            </a:endParaRPr>
          </a:p>
        </p:txBody>
      </p:sp>
      <p:sp>
        <p:nvSpPr>
          <p:cNvPr id="9" name="9 Título"/>
          <p:cNvSpPr>
            <a:spLocks noGrp="1"/>
          </p:cNvSpPr>
          <p:nvPr>
            <p:ph type="title" hasCustomPrompt="1"/>
          </p:nvPr>
        </p:nvSpPr>
        <p:spPr>
          <a:xfrm>
            <a:off x="825023" y="398272"/>
            <a:ext cx="3416968" cy="56554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es-ES" sz="2000" b="1" i="0" kern="1200" baseline="0" dirty="0">
                <a:solidFill>
                  <a:srgbClr val="00B050"/>
                </a:solidFill>
                <a:latin typeface="+mn-lt"/>
                <a:ea typeface="+mn-ea"/>
                <a:cs typeface="Verdana"/>
              </a:defRPr>
            </a:lvl1pPr>
          </a:lstStyle>
          <a:p>
            <a:r>
              <a:rPr lang="es-ES" dirty="0"/>
              <a:t>Haga clic para modificar el estilo de titulo del patrón</a:t>
            </a:r>
          </a:p>
        </p:txBody>
      </p:sp>
      <p:sp>
        <p:nvSpPr>
          <p:cNvPr id="10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140272" y="1282921"/>
            <a:ext cx="4101719" cy="28009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1pPr>
            <a:lvl2pPr marL="4572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2pPr>
            <a:lvl3pPr marL="9144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3pPr>
            <a:lvl4pPr marL="13716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4pPr>
            <a:lvl5pPr marL="18288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1" name="6 Marcador de texto"/>
          <p:cNvSpPr>
            <a:spLocks noGrp="1"/>
          </p:cNvSpPr>
          <p:nvPr>
            <p:ph type="body" sz="quarter" idx="14" hasCustomPrompt="1"/>
          </p:nvPr>
        </p:nvSpPr>
        <p:spPr>
          <a:xfrm>
            <a:off x="4823420" y="2405532"/>
            <a:ext cx="4101719" cy="231084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1pPr>
            <a:lvl2pPr marL="4572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2pPr>
            <a:lvl3pPr marL="9144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3pPr>
            <a:lvl4pPr marL="13716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4pPr>
            <a:lvl5pPr marL="18288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</p:txBody>
      </p:sp>
    </p:spTree>
    <p:extLst>
      <p:ext uri="{BB962C8B-B14F-4D97-AF65-F5344CB8AC3E}">
        <p14:creationId xmlns:p14="http://schemas.microsoft.com/office/powerpoint/2010/main" val="2810720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3E340E6-C83A-43C5-9249-94864FCCC9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240" y="1234704"/>
            <a:ext cx="4654330" cy="2673256"/>
          </a:xfrm>
          <a:prstGeom prst="rect">
            <a:avLst/>
          </a:prstGeom>
        </p:spPr>
      </p:pic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1CF72284-B5D6-4BC3-A724-F84AB678CD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808007" y="1414459"/>
            <a:ext cx="3494796" cy="2190741"/>
          </a:xfrm>
          <a:prstGeom prst="rect">
            <a:avLst/>
          </a:prstGeom>
        </p:spPr>
      </p:sp>
      <p:pic>
        <p:nvPicPr>
          <p:cNvPr id="5" name="Imagen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4" y="0"/>
            <a:ext cx="1009322" cy="1105241"/>
          </a:xfrm>
          <a:prstGeom prst="rect">
            <a:avLst/>
          </a:prstGeom>
        </p:spPr>
      </p:pic>
      <p:sp>
        <p:nvSpPr>
          <p:cNvPr id="9" name="9 Título"/>
          <p:cNvSpPr>
            <a:spLocks noGrp="1"/>
          </p:cNvSpPr>
          <p:nvPr>
            <p:ph type="title" hasCustomPrompt="1"/>
          </p:nvPr>
        </p:nvSpPr>
        <p:spPr>
          <a:xfrm>
            <a:off x="113440" y="1234704"/>
            <a:ext cx="4114800" cy="731256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lang="es-ES" sz="2400" b="1" i="0" kern="1200" baseline="0" dirty="0">
                <a:solidFill>
                  <a:srgbClr val="00B050"/>
                </a:solidFill>
                <a:latin typeface="+mn-lt"/>
                <a:ea typeface="+mn-ea"/>
                <a:cs typeface="Verdana"/>
              </a:defRPr>
            </a:lvl1pPr>
          </a:lstStyle>
          <a:p>
            <a:r>
              <a:rPr lang="es-ES" dirty="0"/>
              <a:t>Haga clic para modificar el estilo de titulo del patrón</a:t>
            </a:r>
          </a:p>
        </p:txBody>
      </p:sp>
      <p:sp>
        <p:nvSpPr>
          <p:cNvPr id="10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113440" y="2018269"/>
            <a:ext cx="4114800" cy="257659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1pPr>
            <a:lvl2pPr marL="4572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2pPr>
            <a:lvl3pPr marL="9144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3pPr>
            <a:lvl4pPr marL="13716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4pPr>
            <a:lvl5pPr marL="18288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</p:txBody>
      </p:sp>
    </p:spTree>
    <p:extLst>
      <p:ext uri="{BB962C8B-B14F-4D97-AF65-F5344CB8AC3E}">
        <p14:creationId xmlns:p14="http://schemas.microsoft.com/office/powerpoint/2010/main" val="2627846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C1913CA-D1C5-4F41-A224-8E5269E6B5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651" y="562668"/>
            <a:ext cx="1990053" cy="4018168"/>
          </a:xfrm>
          <a:prstGeom prst="rect">
            <a:avLst/>
          </a:prstGeom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90AD75E1-7BA7-44B4-8D19-2712FF8A91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385" y="1052685"/>
            <a:ext cx="1747365" cy="35281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4" y="0"/>
            <a:ext cx="1009322" cy="1105241"/>
          </a:xfrm>
          <a:prstGeom prst="rect">
            <a:avLst/>
          </a:prstGeom>
        </p:spPr>
      </p:pic>
      <p:sp>
        <p:nvSpPr>
          <p:cNvPr id="9" name="Picture Placeholder 19">
            <a:extLst>
              <a:ext uri="{FF2B5EF4-FFF2-40B4-BE49-F238E27FC236}">
                <a16:creationId xmlns:a16="http://schemas.microsoft.com/office/drawing/2014/main" id="{C3CE5D24-B553-4C05-B836-B50807088611}"/>
              </a:ext>
            </a:extLst>
          </p:cNvPr>
          <p:cNvSpPr>
            <a:spLocks noGrp="1"/>
          </p:cNvSpPr>
          <p:nvPr>
            <p:ph type="pic" sz="quarter" idx="4294967295"/>
          </p:nvPr>
        </p:nvSpPr>
        <p:spPr>
          <a:xfrm>
            <a:off x="4682863" y="1472356"/>
            <a:ext cx="1528411" cy="2689639"/>
          </a:xfrm>
          <a:custGeom>
            <a:avLst/>
            <a:gdLst>
              <a:gd name="connsiteX0" fmla="*/ 0 w 2037881"/>
              <a:gd name="connsiteY0" fmla="*/ 0 h 3586185"/>
              <a:gd name="connsiteX1" fmla="*/ 2037881 w 2037881"/>
              <a:gd name="connsiteY1" fmla="*/ 0 h 3586185"/>
              <a:gd name="connsiteX2" fmla="*/ 2037881 w 2037881"/>
              <a:gd name="connsiteY2" fmla="*/ 3586185 h 3586185"/>
              <a:gd name="connsiteX3" fmla="*/ 0 w 2037881"/>
              <a:gd name="connsiteY3" fmla="*/ 3586185 h 358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7881" h="3586185">
                <a:moveTo>
                  <a:pt x="0" y="0"/>
                </a:moveTo>
                <a:lnTo>
                  <a:pt x="2037881" y="0"/>
                </a:lnTo>
                <a:lnTo>
                  <a:pt x="2037881" y="3586185"/>
                </a:lnTo>
                <a:lnTo>
                  <a:pt x="0" y="3586185"/>
                </a:lnTo>
                <a:close/>
              </a:path>
            </a:pathLst>
          </a:custGeom>
        </p:spPr>
      </p:sp>
      <p:sp>
        <p:nvSpPr>
          <p:cNvPr id="10" name="Picture Placeholder 20">
            <a:extLst>
              <a:ext uri="{FF2B5EF4-FFF2-40B4-BE49-F238E27FC236}">
                <a16:creationId xmlns:a16="http://schemas.microsoft.com/office/drawing/2014/main" id="{7030E4C9-82E6-42F8-BD39-1618CD5E5D34}"/>
              </a:ext>
            </a:extLst>
          </p:cNvPr>
          <p:cNvSpPr>
            <a:spLocks noGrp="1"/>
          </p:cNvSpPr>
          <p:nvPr>
            <p:ph type="pic" sz="quarter" idx="4294967295"/>
          </p:nvPr>
        </p:nvSpPr>
        <p:spPr>
          <a:xfrm>
            <a:off x="6702332" y="1040625"/>
            <a:ext cx="1740689" cy="3063197"/>
          </a:xfrm>
          <a:custGeom>
            <a:avLst/>
            <a:gdLst>
              <a:gd name="connsiteX0" fmla="*/ 0 w 2320918"/>
              <a:gd name="connsiteY0" fmla="*/ 0 h 4084263"/>
              <a:gd name="connsiteX1" fmla="*/ 2320918 w 2320918"/>
              <a:gd name="connsiteY1" fmla="*/ 0 h 4084263"/>
              <a:gd name="connsiteX2" fmla="*/ 2320918 w 2320918"/>
              <a:gd name="connsiteY2" fmla="*/ 4084263 h 4084263"/>
              <a:gd name="connsiteX3" fmla="*/ 0 w 2320918"/>
              <a:gd name="connsiteY3" fmla="*/ 4084263 h 408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0918" h="4084263">
                <a:moveTo>
                  <a:pt x="0" y="0"/>
                </a:moveTo>
                <a:lnTo>
                  <a:pt x="2320918" y="0"/>
                </a:lnTo>
                <a:lnTo>
                  <a:pt x="2320918" y="4084263"/>
                </a:lnTo>
                <a:lnTo>
                  <a:pt x="0" y="4084263"/>
                </a:lnTo>
                <a:close/>
              </a:path>
            </a:pathLst>
          </a:custGeom>
        </p:spPr>
      </p:sp>
      <p:sp>
        <p:nvSpPr>
          <p:cNvPr id="11" name="Rectangle: Rounded Corners 11">
            <a:extLst>
              <a:ext uri="{FF2B5EF4-FFF2-40B4-BE49-F238E27FC236}">
                <a16:creationId xmlns:a16="http://schemas.microsoft.com/office/drawing/2014/main" id="{32F6471F-420A-4175-8EEC-8AD53E242A19}"/>
              </a:ext>
            </a:extLst>
          </p:cNvPr>
          <p:cNvSpPr/>
          <p:nvPr userDrawn="1"/>
        </p:nvSpPr>
        <p:spPr>
          <a:xfrm>
            <a:off x="389257" y="3997759"/>
            <a:ext cx="980772" cy="283710"/>
          </a:xfrm>
          <a:prstGeom prst="roundRect">
            <a:avLst>
              <a:gd name="adj" fmla="val 40168"/>
            </a:avLst>
          </a:prstGeom>
          <a:solidFill>
            <a:srgbClr val="00B050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0B5D8791-2C1B-465E-A0C0-C2F1089C6247}"/>
              </a:ext>
            </a:extLst>
          </p:cNvPr>
          <p:cNvSpPr txBox="1"/>
          <p:nvPr userDrawn="1"/>
        </p:nvSpPr>
        <p:spPr>
          <a:xfrm>
            <a:off x="494763" y="3997692"/>
            <a:ext cx="769763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1200" b="1" dirty="0" err="1">
                <a:solidFill>
                  <a:schemeClr val="bg1"/>
                </a:solidFill>
              </a:rPr>
              <a:t>Opción</a:t>
            </a:r>
            <a:r>
              <a:rPr lang="en-US" sz="1200" b="1" dirty="0">
                <a:solidFill>
                  <a:schemeClr val="bg1"/>
                </a:solidFill>
              </a:rPr>
              <a:t> A</a:t>
            </a:r>
          </a:p>
        </p:txBody>
      </p:sp>
      <p:sp>
        <p:nvSpPr>
          <p:cNvPr id="13" name="Rectangle: Rounded Corners 13">
            <a:extLst>
              <a:ext uri="{FF2B5EF4-FFF2-40B4-BE49-F238E27FC236}">
                <a16:creationId xmlns:a16="http://schemas.microsoft.com/office/drawing/2014/main" id="{46D67386-9A18-429A-B173-D80A63E9044E}"/>
              </a:ext>
            </a:extLst>
          </p:cNvPr>
          <p:cNvSpPr/>
          <p:nvPr userDrawn="1"/>
        </p:nvSpPr>
        <p:spPr>
          <a:xfrm>
            <a:off x="1557395" y="3997759"/>
            <a:ext cx="980772" cy="283710"/>
          </a:xfrm>
          <a:prstGeom prst="roundRect">
            <a:avLst>
              <a:gd name="adj" fmla="val 40168"/>
            </a:avLst>
          </a:prstGeom>
          <a:solidFill>
            <a:schemeClr val="bg1"/>
          </a:solidFill>
          <a:ln w="222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58FB1883-1B3D-47DE-ADB7-8ACA93ABA7D5}"/>
              </a:ext>
            </a:extLst>
          </p:cNvPr>
          <p:cNvSpPr txBox="1"/>
          <p:nvPr userDrawn="1"/>
        </p:nvSpPr>
        <p:spPr>
          <a:xfrm>
            <a:off x="1666109" y="3997692"/>
            <a:ext cx="763351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1200" b="1" dirty="0" err="1"/>
              <a:t>Opción</a:t>
            </a:r>
            <a:r>
              <a:rPr lang="en-US" sz="1200" b="1" dirty="0"/>
              <a:t> B</a:t>
            </a:r>
          </a:p>
        </p:txBody>
      </p:sp>
      <p:sp>
        <p:nvSpPr>
          <p:cNvPr id="15" name="9 Título"/>
          <p:cNvSpPr>
            <a:spLocks noGrp="1"/>
          </p:cNvSpPr>
          <p:nvPr>
            <p:ph type="title" hasCustomPrompt="1"/>
          </p:nvPr>
        </p:nvSpPr>
        <p:spPr>
          <a:xfrm>
            <a:off x="182880" y="1234704"/>
            <a:ext cx="4133604" cy="99900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lang="es-ES" sz="2800" b="1" i="0" kern="1200" baseline="0" dirty="0">
                <a:solidFill>
                  <a:srgbClr val="00B050"/>
                </a:solidFill>
                <a:latin typeface="+mn-lt"/>
                <a:ea typeface="+mn-ea"/>
                <a:cs typeface="Verdana"/>
              </a:defRPr>
            </a:lvl1pPr>
          </a:lstStyle>
          <a:p>
            <a:r>
              <a:rPr lang="es-ES" dirty="0"/>
              <a:t>Haga clic para modificar el estilo de titulo del patrón</a:t>
            </a:r>
          </a:p>
        </p:txBody>
      </p:sp>
      <p:sp>
        <p:nvSpPr>
          <p:cNvPr id="16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192282" y="2336015"/>
            <a:ext cx="4114800" cy="14401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rgbClr val="00B050"/>
              </a:buCl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1pPr>
            <a:lvl2pPr marL="4572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2pPr>
            <a:lvl3pPr marL="9144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3pPr>
            <a:lvl4pPr marL="13716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4pPr>
            <a:lvl5pPr marL="18288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</p:txBody>
      </p:sp>
    </p:spTree>
    <p:extLst>
      <p:ext uri="{BB962C8B-B14F-4D97-AF65-F5344CB8AC3E}">
        <p14:creationId xmlns:p14="http://schemas.microsoft.com/office/powerpoint/2010/main" val="1052454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B8A37E19-32C2-4542-A84A-8AAFA6C1642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1486"/>
            <a:ext cx="9143999" cy="1015263"/>
          </a:xfrm>
          <a:custGeom>
            <a:avLst/>
            <a:gdLst>
              <a:gd name="connsiteX0" fmla="*/ 0 w 7126514"/>
              <a:gd name="connsiteY0" fmla="*/ 0 h 2394068"/>
              <a:gd name="connsiteX1" fmla="*/ 7126514 w 7126514"/>
              <a:gd name="connsiteY1" fmla="*/ 0 h 2394068"/>
              <a:gd name="connsiteX2" fmla="*/ 7126514 w 7126514"/>
              <a:gd name="connsiteY2" fmla="*/ 2394068 h 2394068"/>
              <a:gd name="connsiteX3" fmla="*/ 0 w 7126514"/>
              <a:gd name="connsiteY3" fmla="*/ 2394068 h 2394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26514" h="2394068">
                <a:moveTo>
                  <a:pt x="0" y="0"/>
                </a:moveTo>
                <a:lnTo>
                  <a:pt x="7126514" y="0"/>
                </a:lnTo>
                <a:lnTo>
                  <a:pt x="7126514" y="2394068"/>
                </a:lnTo>
                <a:lnTo>
                  <a:pt x="0" y="2394068"/>
                </a:ln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4" name="Rectángulo 3"/>
          <p:cNvSpPr/>
          <p:nvPr userDrawn="1"/>
        </p:nvSpPr>
        <p:spPr>
          <a:xfrm>
            <a:off x="812800" y="-13750"/>
            <a:ext cx="1160379" cy="10656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1" dirty="0"/>
          </a:p>
        </p:txBody>
      </p:sp>
      <p:pic>
        <p:nvPicPr>
          <p:cNvPr id="5" name="Imagen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47" y="-76558"/>
            <a:ext cx="1087884" cy="1191269"/>
          </a:xfrm>
          <a:prstGeom prst="rect">
            <a:avLst/>
          </a:prstGeom>
        </p:spPr>
      </p:pic>
      <p:sp>
        <p:nvSpPr>
          <p:cNvPr id="7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233010" y="1229497"/>
            <a:ext cx="8712870" cy="37412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1pPr>
            <a:lvl2pPr marL="4572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2pPr>
            <a:lvl3pPr marL="9144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3pPr>
            <a:lvl4pPr marL="13716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4pPr>
            <a:lvl5pPr marL="18288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</p:txBody>
      </p:sp>
    </p:spTree>
    <p:extLst>
      <p:ext uri="{BB962C8B-B14F-4D97-AF65-F5344CB8AC3E}">
        <p14:creationId xmlns:p14="http://schemas.microsoft.com/office/powerpoint/2010/main" val="1624649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B8A37E19-32C2-4542-A84A-8AAFA6C1642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1486"/>
            <a:ext cx="9143999" cy="1015263"/>
          </a:xfrm>
          <a:custGeom>
            <a:avLst/>
            <a:gdLst>
              <a:gd name="connsiteX0" fmla="*/ 0 w 7126514"/>
              <a:gd name="connsiteY0" fmla="*/ 0 h 2394068"/>
              <a:gd name="connsiteX1" fmla="*/ 7126514 w 7126514"/>
              <a:gd name="connsiteY1" fmla="*/ 0 h 2394068"/>
              <a:gd name="connsiteX2" fmla="*/ 7126514 w 7126514"/>
              <a:gd name="connsiteY2" fmla="*/ 2394068 h 2394068"/>
              <a:gd name="connsiteX3" fmla="*/ 0 w 7126514"/>
              <a:gd name="connsiteY3" fmla="*/ 2394068 h 2394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26514" h="2394068">
                <a:moveTo>
                  <a:pt x="0" y="0"/>
                </a:moveTo>
                <a:lnTo>
                  <a:pt x="7126514" y="0"/>
                </a:lnTo>
                <a:lnTo>
                  <a:pt x="7126514" y="2394068"/>
                </a:lnTo>
                <a:lnTo>
                  <a:pt x="0" y="2394068"/>
                </a:ln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4" name="Rectángulo 3"/>
          <p:cNvSpPr/>
          <p:nvPr userDrawn="1"/>
        </p:nvSpPr>
        <p:spPr>
          <a:xfrm>
            <a:off x="812800" y="-13750"/>
            <a:ext cx="1160379" cy="10656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1" dirty="0"/>
          </a:p>
        </p:txBody>
      </p:sp>
      <p:pic>
        <p:nvPicPr>
          <p:cNvPr id="5" name="Imagen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47" y="-76558"/>
            <a:ext cx="1087884" cy="1191269"/>
          </a:xfrm>
          <a:prstGeom prst="rect">
            <a:avLst/>
          </a:prstGeom>
        </p:spPr>
      </p:pic>
      <p:sp>
        <p:nvSpPr>
          <p:cNvPr id="6" name="18 Marcador de contenido"/>
          <p:cNvSpPr>
            <a:spLocks noGrp="1"/>
          </p:cNvSpPr>
          <p:nvPr>
            <p:ph sz="quarter" idx="11"/>
          </p:nvPr>
        </p:nvSpPr>
        <p:spPr>
          <a:xfrm>
            <a:off x="240630" y="1229497"/>
            <a:ext cx="8690239" cy="3741263"/>
          </a:xfrm>
          <a:prstGeom prst="rect">
            <a:avLst/>
          </a:prstGeom>
        </p:spPr>
        <p:txBody>
          <a:bodyPr/>
          <a:lstStyle>
            <a:lvl1pPr>
              <a:buNone/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9678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ACD30F6A-66D3-4940-891A-4B628868FE0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3581" y="228600"/>
            <a:ext cx="3372815" cy="4686300"/>
          </a:xfrm>
          <a:custGeom>
            <a:avLst/>
            <a:gdLst>
              <a:gd name="connsiteX0" fmla="*/ 1636904 w 4497086"/>
              <a:gd name="connsiteY0" fmla="*/ 4796308 h 6248400"/>
              <a:gd name="connsiteX1" fmla="*/ 2151736 w 4497086"/>
              <a:gd name="connsiteY1" fmla="*/ 5007522 h 6248400"/>
              <a:gd name="connsiteX2" fmla="*/ 2367350 w 4497086"/>
              <a:gd name="connsiteY2" fmla="*/ 5517954 h 6248400"/>
              <a:gd name="connsiteX3" fmla="*/ 2156136 w 4497086"/>
              <a:gd name="connsiteY3" fmla="*/ 6037189 h 6248400"/>
              <a:gd name="connsiteX4" fmla="*/ 1636904 w 4497086"/>
              <a:gd name="connsiteY4" fmla="*/ 6248400 h 6248400"/>
              <a:gd name="connsiteX5" fmla="*/ 1117672 w 4497086"/>
              <a:gd name="connsiteY5" fmla="*/ 6037189 h 6248400"/>
              <a:gd name="connsiteX6" fmla="*/ 906458 w 4497086"/>
              <a:gd name="connsiteY6" fmla="*/ 5517954 h 6248400"/>
              <a:gd name="connsiteX7" fmla="*/ 1122073 w 4497086"/>
              <a:gd name="connsiteY7" fmla="*/ 5007522 h 6248400"/>
              <a:gd name="connsiteX8" fmla="*/ 1636904 w 4497086"/>
              <a:gd name="connsiteY8" fmla="*/ 4796308 h 6248400"/>
              <a:gd name="connsiteX9" fmla="*/ 2244143 w 4497086"/>
              <a:gd name="connsiteY9" fmla="*/ 0 h 6248400"/>
              <a:gd name="connsiteX10" fmla="*/ 3845846 w 4497086"/>
              <a:gd name="connsiteY10" fmla="*/ 648080 h 6248400"/>
              <a:gd name="connsiteX11" fmla="*/ 4497086 w 4497086"/>
              <a:gd name="connsiteY11" fmla="*/ 2248544 h 6248400"/>
              <a:gd name="connsiteX12" fmla="*/ 3845846 w 4497086"/>
              <a:gd name="connsiteY12" fmla="*/ 3853343 h 6248400"/>
              <a:gd name="connsiteX13" fmla="*/ 2244143 w 4497086"/>
              <a:gd name="connsiteY13" fmla="*/ 4505891 h 6248400"/>
              <a:gd name="connsiteX14" fmla="*/ 1548898 w 4497086"/>
              <a:gd name="connsiteY14" fmla="*/ 4505891 h 6248400"/>
              <a:gd name="connsiteX15" fmla="*/ 1122073 w 4497086"/>
              <a:gd name="connsiteY15" fmla="*/ 4343079 h 6248400"/>
              <a:gd name="connsiteX16" fmla="*/ 959261 w 4497086"/>
              <a:gd name="connsiteY16" fmla="*/ 3916253 h 6248400"/>
              <a:gd name="connsiteX17" fmla="*/ 1122073 w 4497086"/>
              <a:gd name="connsiteY17" fmla="*/ 3485024 h 6248400"/>
              <a:gd name="connsiteX18" fmla="*/ 1548898 w 4497086"/>
              <a:gd name="connsiteY18" fmla="*/ 3317814 h 6248400"/>
              <a:gd name="connsiteX19" fmla="*/ 2244143 w 4497086"/>
              <a:gd name="connsiteY19" fmla="*/ 3317814 h 6248400"/>
              <a:gd name="connsiteX20" fmla="*/ 2996592 w 4497086"/>
              <a:gd name="connsiteY20" fmla="*/ 3004086 h 6248400"/>
              <a:gd name="connsiteX21" fmla="*/ 3309010 w 4497086"/>
              <a:gd name="connsiteY21" fmla="*/ 2248544 h 6248400"/>
              <a:gd name="connsiteX22" fmla="*/ 2996592 w 4497086"/>
              <a:gd name="connsiteY22" fmla="*/ 1497402 h 6248400"/>
              <a:gd name="connsiteX23" fmla="*/ 2244143 w 4497086"/>
              <a:gd name="connsiteY23" fmla="*/ 1188076 h 6248400"/>
              <a:gd name="connsiteX24" fmla="*/ 1496096 w 4497086"/>
              <a:gd name="connsiteY24" fmla="*/ 1497747 h 6248400"/>
              <a:gd name="connsiteX25" fmla="*/ 1188076 w 4497086"/>
              <a:gd name="connsiteY25" fmla="*/ 2249781 h 6248400"/>
              <a:gd name="connsiteX26" fmla="*/ 1020866 w 4497086"/>
              <a:gd name="connsiteY26" fmla="*/ 2683280 h 6248400"/>
              <a:gd name="connsiteX27" fmla="*/ 589637 w 4497086"/>
              <a:gd name="connsiteY27" fmla="*/ 2851384 h 6248400"/>
              <a:gd name="connsiteX28" fmla="*/ 162809 w 4497086"/>
              <a:gd name="connsiteY28" fmla="*/ 2683622 h 6248400"/>
              <a:gd name="connsiteX29" fmla="*/ 0 w 4497086"/>
              <a:gd name="connsiteY29" fmla="*/ 2251157 h 6248400"/>
              <a:gd name="connsiteX30" fmla="*/ 646842 w 4497086"/>
              <a:gd name="connsiteY30" fmla="*/ 648835 h 6248400"/>
              <a:gd name="connsiteX31" fmla="*/ 2244143 w 4497086"/>
              <a:gd name="connsiteY31" fmla="*/ 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4497086" h="6248400">
                <a:moveTo>
                  <a:pt x="1636904" y="4796308"/>
                </a:moveTo>
                <a:cubicBezTo>
                  <a:pt x="1836385" y="4796308"/>
                  <a:pt x="2007994" y="4866714"/>
                  <a:pt x="2151736" y="5007522"/>
                </a:cubicBezTo>
                <a:cubicBezTo>
                  <a:pt x="2295481" y="5148331"/>
                  <a:pt x="2367350" y="5318474"/>
                  <a:pt x="2367350" y="5517954"/>
                </a:cubicBezTo>
                <a:cubicBezTo>
                  <a:pt x="2367350" y="5723301"/>
                  <a:pt x="2296948" y="5896378"/>
                  <a:pt x="2156136" y="6037189"/>
                </a:cubicBezTo>
                <a:cubicBezTo>
                  <a:pt x="2015328" y="6177997"/>
                  <a:pt x="1842252" y="6248400"/>
                  <a:pt x="1636904" y="6248400"/>
                </a:cubicBezTo>
                <a:cubicBezTo>
                  <a:pt x="1431558" y="6248400"/>
                  <a:pt x="1258481" y="6177997"/>
                  <a:pt x="1117672" y="6037189"/>
                </a:cubicBezTo>
                <a:cubicBezTo>
                  <a:pt x="976861" y="5896378"/>
                  <a:pt x="906458" y="5723301"/>
                  <a:pt x="906458" y="5517954"/>
                </a:cubicBezTo>
                <a:cubicBezTo>
                  <a:pt x="906458" y="5318474"/>
                  <a:pt x="978328" y="5148331"/>
                  <a:pt x="1122073" y="5007522"/>
                </a:cubicBezTo>
                <a:cubicBezTo>
                  <a:pt x="1265815" y="4866714"/>
                  <a:pt x="1437424" y="4796308"/>
                  <a:pt x="1636904" y="4796308"/>
                </a:cubicBezTo>
                <a:close/>
                <a:moveTo>
                  <a:pt x="2244143" y="0"/>
                </a:moveTo>
                <a:cubicBezTo>
                  <a:pt x="2877785" y="0"/>
                  <a:pt x="3411684" y="216027"/>
                  <a:pt x="3845846" y="648080"/>
                </a:cubicBezTo>
                <a:cubicBezTo>
                  <a:pt x="4280005" y="1080131"/>
                  <a:pt x="4497086" y="1613621"/>
                  <a:pt x="4497086" y="2248544"/>
                </a:cubicBezTo>
                <a:cubicBezTo>
                  <a:pt x="4497086" y="2883377"/>
                  <a:pt x="4280005" y="3418310"/>
                  <a:pt x="3845846" y="3853343"/>
                </a:cubicBezTo>
                <a:cubicBezTo>
                  <a:pt x="3411684" y="4288373"/>
                  <a:pt x="2877785" y="4505891"/>
                  <a:pt x="2244143" y="4505891"/>
                </a:cubicBezTo>
                <a:lnTo>
                  <a:pt x="1548898" y="4505891"/>
                </a:lnTo>
                <a:cubicBezTo>
                  <a:pt x="1372888" y="4505891"/>
                  <a:pt x="1230611" y="4451619"/>
                  <a:pt x="1122073" y="4343079"/>
                </a:cubicBezTo>
                <a:cubicBezTo>
                  <a:pt x="1013532" y="4234538"/>
                  <a:pt x="959261" y="4092263"/>
                  <a:pt x="959261" y="3916253"/>
                </a:cubicBezTo>
                <a:cubicBezTo>
                  <a:pt x="959261" y="3740240"/>
                  <a:pt x="1013532" y="3596498"/>
                  <a:pt x="1122073" y="3485024"/>
                </a:cubicBezTo>
                <a:cubicBezTo>
                  <a:pt x="1230611" y="3373550"/>
                  <a:pt x="1372888" y="3317814"/>
                  <a:pt x="1548898" y="3317814"/>
                </a:cubicBezTo>
                <a:lnTo>
                  <a:pt x="2244143" y="3317814"/>
                </a:lnTo>
                <a:cubicBezTo>
                  <a:pt x="2537496" y="3317814"/>
                  <a:pt x="2788312" y="3213237"/>
                  <a:pt x="2996592" y="3004086"/>
                </a:cubicBezTo>
                <a:cubicBezTo>
                  <a:pt x="3204873" y="2794937"/>
                  <a:pt x="3309010" y="2543089"/>
                  <a:pt x="3309010" y="2248544"/>
                </a:cubicBezTo>
                <a:cubicBezTo>
                  <a:pt x="3309010" y="1954001"/>
                  <a:pt x="3204873" y="1703620"/>
                  <a:pt x="2996592" y="1497402"/>
                </a:cubicBezTo>
                <a:cubicBezTo>
                  <a:pt x="2788312" y="1291186"/>
                  <a:pt x="2537496" y="1188076"/>
                  <a:pt x="2244143" y="1188076"/>
                </a:cubicBezTo>
                <a:cubicBezTo>
                  <a:pt x="1950792" y="1188076"/>
                  <a:pt x="1701443" y="1291299"/>
                  <a:pt x="1496096" y="1497747"/>
                </a:cubicBezTo>
                <a:cubicBezTo>
                  <a:pt x="1290749" y="1704194"/>
                  <a:pt x="1188076" y="1954872"/>
                  <a:pt x="1188076" y="2249781"/>
                </a:cubicBezTo>
                <a:cubicBezTo>
                  <a:pt x="1188076" y="2426710"/>
                  <a:pt x="1132340" y="2571210"/>
                  <a:pt x="1020866" y="2683280"/>
                </a:cubicBezTo>
                <a:cubicBezTo>
                  <a:pt x="909392" y="2795350"/>
                  <a:pt x="765650" y="2851384"/>
                  <a:pt x="589637" y="2851384"/>
                </a:cubicBezTo>
                <a:cubicBezTo>
                  <a:pt x="413627" y="2851384"/>
                  <a:pt x="271350" y="2795463"/>
                  <a:pt x="162809" y="2683622"/>
                </a:cubicBezTo>
                <a:cubicBezTo>
                  <a:pt x="54271" y="2571782"/>
                  <a:pt x="0" y="2427627"/>
                  <a:pt x="0" y="2251157"/>
                </a:cubicBezTo>
                <a:cubicBezTo>
                  <a:pt x="0" y="1615500"/>
                  <a:pt x="215614" y="1081393"/>
                  <a:pt x="646842" y="648835"/>
                </a:cubicBezTo>
                <a:cubicBezTo>
                  <a:pt x="1078068" y="216278"/>
                  <a:pt x="1610503" y="0"/>
                  <a:pt x="2244143" y="0"/>
                </a:cubicBez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4" y="0"/>
            <a:ext cx="1009322" cy="1105241"/>
          </a:xfrm>
          <a:prstGeom prst="rect">
            <a:avLst/>
          </a:prstGeom>
        </p:spPr>
      </p:pic>
      <p:sp>
        <p:nvSpPr>
          <p:cNvPr id="5" name="9 Título"/>
          <p:cNvSpPr>
            <a:spLocks noGrp="1"/>
          </p:cNvSpPr>
          <p:nvPr>
            <p:ph type="title" hasCustomPrompt="1"/>
          </p:nvPr>
        </p:nvSpPr>
        <p:spPr>
          <a:xfrm>
            <a:off x="182880" y="1234704"/>
            <a:ext cx="5090160" cy="1196076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lang="es-ES" sz="2800" b="1" i="0" kern="1200" baseline="0" dirty="0">
                <a:solidFill>
                  <a:srgbClr val="00B050"/>
                </a:solidFill>
                <a:latin typeface="+mn-lt"/>
                <a:ea typeface="+mn-ea"/>
                <a:cs typeface="Verdana"/>
              </a:defRPr>
            </a:lvl1pPr>
          </a:lstStyle>
          <a:p>
            <a:r>
              <a:rPr lang="es-ES" dirty="0"/>
              <a:t>Haga clic para modificar el estilo de titulo del patrón</a:t>
            </a:r>
          </a:p>
        </p:txBody>
      </p:sp>
      <p:sp>
        <p:nvSpPr>
          <p:cNvPr id="6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192282" y="2571750"/>
            <a:ext cx="5080758" cy="14401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Clr>
                <a:srgbClr val="00B050"/>
              </a:buCl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1pPr>
            <a:lvl2pPr marL="4572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2pPr>
            <a:lvl3pPr marL="9144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3pPr>
            <a:lvl4pPr marL="13716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4pPr>
            <a:lvl5pPr marL="1828800" indent="0">
              <a:buClr>
                <a:srgbClr val="00B050"/>
              </a:buClr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s-ES" dirty="0"/>
              <a:t>Haga clic para modificar el texto</a:t>
            </a:r>
          </a:p>
        </p:txBody>
      </p:sp>
    </p:spTree>
    <p:extLst>
      <p:ext uri="{BB962C8B-B14F-4D97-AF65-F5344CB8AC3E}">
        <p14:creationId xmlns:p14="http://schemas.microsoft.com/office/powerpoint/2010/main" val="2763477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8A37E19-32C2-4542-A84A-8AAFA6C1642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-11486"/>
            <a:ext cx="5344886" cy="1795551"/>
          </a:xfrm>
          <a:custGeom>
            <a:avLst/>
            <a:gdLst>
              <a:gd name="connsiteX0" fmla="*/ 0 w 7126514"/>
              <a:gd name="connsiteY0" fmla="*/ 0 h 2394068"/>
              <a:gd name="connsiteX1" fmla="*/ 7126514 w 7126514"/>
              <a:gd name="connsiteY1" fmla="*/ 0 h 2394068"/>
              <a:gd name="connsiteX2" fmla="*/ 7126514 w 7126514"/>
              <a:gd name="connsiteY2" fmla="*/ 2394068 h 2394068"/>
              <a:gd name="connsiteX3" fmla="*/ 0 w 7126514"/>
              <a:gd name="connsiteY3" fmla="*/ 2394068 h 2394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26514" h="2394068">
                <a:moveTo>
                  <a:pt x="0" y="0"/>
                </a:moveTo>
                <a:lnTo>
                  <a:pt x="7126514" y="0"/>
                </a:lnTo>
                <a:lnTo>
                  <a:pt x="7126514" y="2394068"/>
                </a:lnTo>
                <a:lnTo>
                  <a:pt x="0" y="2394068"/>
                </a:lnTo>
                <a:close/>
              </a:path>
            </a:pathLst>
          </a:custGeo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6668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95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 CuadroTexto"/>
          <p:cNvSpPr txBox="1"/>
          <p:nvPr userDrawn="1"/>
        </p:nvSpPr>
        <p:spPr>
          <a:xfrm>
            <a:off x="8336394" y="4866501"/>
            <a:ext cx="7520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latin typeface="+mn-lt"/>
                <a:ea typeface="Verdana" pitchFamily="34" charset="0"/>
                <a:cs typeface="Verdana" pitchFamily="34" charset="0"/>
              </a:rPr>
              <a:t>Pág. </a:t>
            </a:r>
            <a:fld id="{58B9507F-7E6E-4E07-A8F8-97A04D3A6879}" type="slidenum">
              <a:rPr lang="es-ES" sz="1200" smtClean="0">
                <a:latin typeface="+mn-lt"/>
                <a:ea typeface="Verdana" pitchFamily="34" charset="0"/>
                <a:cs typeface="Verdana" pitchFamily="34" charset="0"/>
              </a:rPr>
              <a:pPr/>
              <a:t>‹Nº›</a:t>
            </a:fld>
            <a:endParaRPr lang="es-ES" sz="1200" dirty="0">
              <a:latin typeface="+mn-lt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62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7" r:id="rId2"/>
    <p:sldLayoutId id="2147483715" r:id="rId3"/>
    <p:sldLayoutId id="2147483712" r:id="rId4"/>
    <p:sldLayoutId id="2147483714" r:id="rId5"/>
    <p:sldLayoutId id="2147483716" r:id="rId6"/>
    <p:sldLayoutId id="2147483717" r:id="rId7"/>
    <p:sldLayoutId id="2147483718" r:id="rId8"/>
    <p:sldLayoutId id="2147483719" r:id="rId9"/>
    <p:sldLayoutId id="2147483721" r:id="rId10"/>
    <p:sldLayoutId id="2147483722" r:id="rId11"/>
    <p:sldLayoutId id="2147483720" r:id="rId12"/>
    <p:sldLayoutId id="2147483713" r:id="rId13"/>
    <p:sldLayoutId id="2147483650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-22054" y="14260"/>
            <a:ext cx="8213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IMPRUDENCIA PROFESIONAL E IMPRUDENCIA TEMERARIA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8134" y="935987"/>
            <a:ext cx="90877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Análisis jurisprudencial</a:t>
            </a:r>
          </a:p>
        </p:txBody>
      </p:sp>
      <p:grpSp>
        <p:nvGrpSpPr>
          <p:cNvPr id="14" name="Group 57">
            <a:extLst>
              <a:ext uri="{FF2B5EF4-FFF2-40B4-BE49-F238E27FC236}">
                <a16:creationId xmlns:a16="http://schemas.microsoft.com/office/drawing/2014/main" id="{D781C5C4-5B6F-49DF-BF06-57192DD1552B}"/>
              </a:ext>
            </a:extLst>
          </p:cNvPr>
          <p:cNvGrpSpPr/>
          <p:nvPr/>
        </p:nvGrpSpPr>
        <p:grpSpPr>
          <a:xfrm>
            <a:off x="281730" y="4455482"/>
            <a:ext cx="191335" cy="480957"/>
            <a:chOff x="6485640" y="6050380"/>
            <a:chExt cx="315434" cy="792906"/>
          </a:xfrm>
          <a:solidFill>
            <a:schemeClr val="tx1"/>
          </a:solidFill>
        </p:grpSpPr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18EC277B-A1E5-40C5-81A6-23D48C0AD3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5640" y="6050380"/>
              <a:ext cx="303814" cy="304168"/>
            </a:xfrm>
            <a:custGeom>
              <a:avLst/>
              <a:gdLst>
                <a:gd name="T0" fmla="*/ 360 w 360"/>
                <a:gd name="T1" fmla="*/ 60 h 360"/>
                <a:gd name="T2" fmla="*/ 300 w 360"/>
                <a:gd name="T3" fmla="*/ 0 h 360"/>
                <a:gd name="T4" fmla="*/ 60 w 360"/>
                <a:gd name="T5" fmla="*/ 0 h 360"/>
                <a:gd name="T6" fmla="*/ 0 w 360"/>
                <a:gd name="T7" fmla="*/ 60 h 360"/>
                <a:gd name="T8" fmla="*/ 0 w 360"/>
                <a:gd name="T9" fmla="*/ 300 h 360"/>
                <a:gd name="T10" fmla="*/ 60 w 360"/>
                <a:gd name="T11" fmla="*/ 360 h 360"/>
                <a:gd name="T12" fmla="*/ 180 w 360"/>
                <a:gd name="T13" fmla="*/ 360 h 360"/>
                <a:gd name="T14" fmla="*/ 180 w 360"/>
                <a:gd name="T15" fmla="*/ 224 h 360"/>
                <a:gd name="T16" fmla="*/ 136 w 360"/>
                <a:gd name="T17" fmla="*/ 224 h 360"/>
                <a:gd name="T18" fmla="*/ 136 w 360"/>
                <a:gd name="T19" fmla="*/ 164 h 360"/>
                <a:gd name="T20" fmla="*/ 180 w 360"/>
                <a:gd name="T21" fmla="*/ 164 h 360"/>
                <a:gd name="T22" fmla="*/ 180 w 360"/>
                <a:gd name="T23" fmla="*/ 141 h 360"/>
                <a:gd name="T24" fmla="*/ 248 w 360"/>
                <a:gd name="T25" fmla="*/ 64 h 360"/>
                <a:gd name="T26" fmla="*/ 296 w 360"/>
                <a:gd name="T27" fmla="*/ 64 h 360"/>
                <a:gd name="T28" fmla="*/ 296 w 360"/>
                <a:gd name="T29" fmla="*/ 124 h 360"/>
                <a:gd name="T30" fmla="*/ 248 w 360"/>
                <a:gd name="T31" fmla="*/ 124 h 360"/>
                <a:gd name="T32" fmla="*/ 236 w 360"/>
                <a:gd name="T33" fmla="*/ 140 h 360"/>
                <a:gd name="T34" fmla="*/ 236 w 360"/>
                <a:gd name="T35" fmla="*/ 164 h 360"/>
                <a:gd name="T36" fmla="*/ 296 w 360"/>
                <a:gd name="T37" fmla="*/ 164 h 360"/>
                <a:gd name="T38" fmla="*/ 296 w 360"/>
                <a:gd name="T39" fmla="*/ 224 h 360"/>
                <a:gd name="T40" fmla="*/ 236 w 360"/>
                <a:gd name="T41" fmla="*/ 224 h 360"/>
                <a:gd name="T42" fmla="*/ 236 w 360"/>
                <a:gd name="T43" fmla="*/ 360 h 360"/>
                <a:gd name="T44" fmla="*/ 300 w 360"/>
                <a:gd name="T45" fmla="*/ 360 h 360"/>
                <a:gd name="T46" fmla="*/ 360 w 360"/>
                <a:gd name="T47" fmla="*/ 300 h 360"/>
                <a:gd name="T48" fmla="*/ 360 w 360"/>
                <a:gd name="T49" fmla="*/ 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0" h="360">
                  <a:moveTo>
                    <a:pt x="360" y="60"/>
                  </a:moveTo>
                  <a:cubicBezTo>
                    <a:pt x="360" y="29"/>
                    <a:pt x="332" y="0"/>
                    <a:pt x="30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28" y="0"/>
                    <a:pt x="0" y="29"/>
                    <a:pt x="0" y="60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0" y="332"/>
                    <a:pt x="28" y="360"/>
                    <a:pt x="60" y="360"/>
                  </a:cubicBezTo>
                  <a:cubicBezTo>
                    <a:pt x="180" y="360"/>
                    <a:pt x="180" y="360"/>
                    <a:pt x="180" y="360"/>
                  </a:cubicBezTo>
                  <a:cubicBezTo>
                    <a:pt x="180" y="224"/>
                    <a:pt x="180" y="224"/>
                    <a:pt x="180" y="224"/>
                  </a:cubicBezTo>
                  <a:cubicBezTo>
                    <a:pt x="136" y="224"/>
                    <a:pt x="136" y="224"/>
                    <a:pt x="136" y="224"/>
                  </a:cubicBezTo>
                  <a:cubicBezTo>
                    <a:pt x="136" y="164"/>
                    <a:pt x="136" y="164"/>
                    <a:pt x="136" y="164"/>
                  </a:cubicBezTo>
                  <a:cubicBezTo>
                    <a:pt x="180" y="164"/>
                    <a:pt x="180" y="164"/>
                    <a:pt x="180" y="164"/>
                  </a:cubicBezTo>
                  <a:cubicBezTo>
                    <a:pt x="180" y="141"/>
                    <a:pt x="180" y="141"/>
                    <a:pt x="180" y="141"/>
                  </a:cubicBezTo>
                  <a:cubicBezTo>
                    <a:pt x="180" y="100"/>
                    <a:pt x="210" y="64"/>
                    <a:pt x="248" y="64"/>
                  </a:cubicBezTo>
                  <a:cubicBezTo>
                    <a:pt x="296" y="64"/>
                    <a:pt x="296" y="64"/>
                    <a:pt x="296" y="64"/>
                  </a:cubicBezTo>
                  <a:cubicBezTo>
                    <a:pt x="296" y="124"/>
                    <a:pt x="296" y="124"/>
                    <a:pt x="296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2" y="124"/>
                    <a:pt x="236" y="131"/>
                    <a:pt x="236" y="140"/>
                  </a:cubicBezTo>
                  <a:cubicBezTo>
                    <a:pt x="236" y="164"/>
                    <a:pt x="236" y="164"/>
                    <a:pt x="236" y="164"/>
                  </a:cubicBezTo>
                  <a:cubicBezTo>
                    <a:pt x="296" y="164"/>
                    <a:pt x="296" y="164"/>
                    <a:pt x="296" y="164"/>
                  </a:cubicBezTo>
                  <a:cubicBezTo>
                    <a:pt x="296" y="224"/>
                    <a:pt x="296" y="224"/>
                    <a:pt x="296" y="224"/>
                  </a:cubicBezTo>
                  <a:cubicBezTo>
                    <a:pt x="236" y="224"/>
                    <a:pt x="236" y="224"/>
                    <a:pt x="236" y="224"/>
                  </a:cubicBezTo>
                  <a:cubicBezTo>
                    <a:pt x="236" y="360"/>
                    <a:pt x="236" y="360"/>
                    <a:pt x="236" y="360"/>
                  </a:cubicBezTo>
                  <a:cubicBezTo>
                    <a:pt x="300" y="360"/>
                    <a:pt x="300" y="360"/>
                    <a:pt x="300" y="360"/>
                  </a:cubicBezTo>
                  <a:cubicBezTo>
                    <a:pt x="332" y="360"/>
                    <a:pt x="360" y="332"/>
                    <a:pt x="360" y="300"/>
                  </a:cubicBezTo>
                  <a:lnTo>
                    <a:pt x="360" y="6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1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34A9D79C-4704-4C85-A21A-BEF50193E1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85640" y="6527485"/>
              <a:ext cx="315434" cy="315801"/>
            </a:xfrm>
            <a:custGeom>
              <a:avLst/>
              <a:gdLst>
                <a:gd name="T0" fmla="*/ 333 w 360"/>
                <a:gd name="T1" fmla="*/ 0 h 360"/>
                <a:gd name="T2" fmla="*/ 26 w 360"/>
                <a:gd name="T3" fmla="*/ 0 h 360"/>
                <a:gd name="T4" fmla="*/ 0 w 360"/>
                <a:gd name="T5" fmla="*/ 25 h 360"/>
                <a:gd name="T6" fmla="*/ 0 w 360"/>
                <a:gd name="T7" fmla="*/ 334 h 360"/>
                <a:gd name="T8" fmla="*/ 26 w 360"/>
                <a:gd name="T9" fmla="*/ 360 h 360"/>
                <a:gd name="T10" fmla="*/ 333 w 360"/>
                <a:gd name="T11" fmla="*/ 360 h 360"/>
                <a:gd name="T12" fmla="*/ 360 w 360"/>
                <a:gd name="T13" fmla="*/ 334 h 360"/>
                <a:gd name="T14" fmla="*/ 360 w 360"/>
                <a:gd name="T15" fmla="*/ 25 h 360"/>
                <a:gd name="T16" fmla="*/ 333 w 360"/>
                <a:gd name="T17" fmla="*/ 0 h 360"/>
                <a:gd name="T18" fmla="*/ 109 w 360"/>
                <a:gd name="T19" fmla="*/ 301 h 360"/>
                <a:gd name="T20" fmla="*/ 54 w 360"/>
                <a:gd name="T21" fmla="*/ 301 h 360"/>
                <a:gd name="T22" fmla="*/ 54 w 360"/>
                <a:gd name="T23" fmla="*/ 138 h 360"/>
                <a:gd name="T24" fmla="*/ 109 w 360"/>
                <a:gd name="T25" fmla="*/ 138 h 360"/>
                <a:gd name="T26" fmla="*/ 109 w 360"/>
                <a:gd name="T27" fmla="*/ 301 h 360"/>
                <a:gd name="T28" fmla="*/ 82 w 360"/>
                <a:gd name="T29" fmla="*/ 116 h 360"/>
                <a:gd name="T30" fmla="*/ 81 w 360"/>
                <a:gd name="T31" fmla="*/ 116 h 360"/>
                <a:gd name="T32" fmla="*/ 51 w 360"/>
                <a:gd name="T33" fmla="*/ 88 h 360"/>
                <a:gd name="T34" fmla="*/ 82 w 360"/>
                <a:gd name="T35" fmla="*/ 60 h 360"/>
                <a:gd name="T36" fmla="*/ 112 w 360"/>
                <a:gd name="T37" fmla="*/ 88 h 360"/>
                <a:gd name="T38" fmla="*/ 82 w 360"/>
                <a:gd name="T39" fmla="*/ 116 h 360"/>
                <a:gd name="T40" fmla="*/ 305 w 360"/>
                <a:gd name="T41" fmla="*/ 301 h 360"/>
                <a:gd name="T42" fmla="*/ 251 w 360"/>
                <a:gd name="T43" fmla="*/ 301 h 360"/>
                <a:gd name="T44" fmla="*/ 251 w 360"/>
                <a:gd name="T45" fmla="*/ 214 h 360"/>
                <a:gd name="T46" fmla="*/ 223 w 360"/>
                <a:gd name="T47" fmla="*/ 177 h 360"/>
                <a:gd name="T48" fmla="*/ 195 w 360"/>
                <a:gd name="T49" fmla="*/ 197 h 360"/>
                <a:gd name="T50" fmla="*/ 193 w 360"/>
                <a:gd name="T51" fmla="*/ 210 h 360"/>
                <a:gd name="T52" fmla="*/ 193 w 360"/>
                <a:gd name="T53" fmla="*/ 301 h 360"/>
                <a:gd name="T54" fmla="*/ 139 w 360"/>
                <a:gd name="T55" fmla="*/ 301 h 360"/>
                <a:gd name="T56" fmla="*/ 139 w 360"/>
                <a:gd name="T57" fmla="*/ 138 h 360"/>
                <a:gd name="T58" fmla="*/ 193 w 360"/>
                <a:gd name="T59" fmla="*/ 138 h 360"/>
                <a:gd name="T60" fmla="*/ 193 w 360"/>
                <a:gd name="T61" fmla="*/ 161 h 360"/>
                <a:gd name="T62" fmla="*/ 242 w 360"/>
                <a:gd name="T63" fmla="*/ 135 h 360"/>
                <a:gd name="T64" fmla="*/ 305 w 360"/>
                <a:gd name="T65" fmla="*/ 208 h 360"/>
                <a:gd name="T66" fmla="*/ 305 w 360"/>
                <a:gd name="T67" fmla="*/ 301 h 360"/>
                <a:gd name="T68" fmla="*/ 193 w 360"/>
                <a:gd name="T69" fmla="*/ 162 h 360"/>
                <a:gd name="T70" fmla="*/ 193 w 360"/>
                <a:gd name="T71" fmla="*/ 161 h 360"/>
                <a:gd name="T72" fmla="*/ 193 w 360"/>
                <a:gd name="T73" fmla="*/ 1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0" h="360">
                  <a:moveTo>
                    <a:pt x="333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34"/>
                    <a:pt x="0" y="334"/>
                    <a:pt x="0" y="334"/>
                  </a:cubicBezTo>
                  <a:cubicBezTo>
                    <a:pt x="0" y="348"/>
                    <a:pt x="12" y="360"/>
                    <a:pt x="26" y="360"/>
                  </a:cubicBezTo>
                  <a:cubicBezTo>
                    <a:pt x="333" y="360"/>
                    <a:pt x="333" y="360"/>
                    <a:pt x="333" y="360"/>
                  </a:cubicBezTo>
                  <a:cubicBezTo>
                    <a:pt x="348" y="360"/>
                    <a:pt x="360" y="348"/>
                    <a:pt x="360" y="334"/>
                  </a:cubicBezTo>
                  <a:cubicBezTo>
                    <a:pt x="360" y="25"/>
                    <a:pt x="360" y="25"/>
                    <a:pt x="360" y="25"/>
                  </a:cubicBezTo>
                  <a:cubicBezTo>
                    <a:pt x="360" y="11"/>
                    <a:pt x="348" y="0"/>
                    <a:pt x="333" y="0"/>
                  </a:cubicBezTo>
                  <a:close/>
                  <a:moveTo>
                    <a:pt x="109" y="301"/>
                  </a:moveTo>
                  <a:cubicBezTo>
                    <a:pt x="54" y="301"/>
                    <a:pt x="54" y="301"/>
                    <a:pt x="54" y="301"/>
                  </a:cubicBezTo>
                  <a:cubicBezTo>
                    <a:pt x="54" y="138"/>
                    <a:pt x="54" y="138"/>
                    <a:pt x="54" y="138"/>
                  </a:cubicBezTo>
                  <a:cubicBezTo>
                    <a:pt x="109" y="138"/>
                    <a:pt x="109" y="138"/>
                    <a:pt x="109" y="138"/>
                  </a:cubicBezTo>
                  <a:lnTo>
                    <a:pt x="109" y="301"/>
                  </a:lnTo>
                  <a:close/>
                  <a:moveTo>
                    <a:pt x="82" y="116"/>
                  </a:moveTo>
                  <a:cubicBezTo>
                    <a:pt x="81" y="116"/>
                    <a:pt x="81" y="116"/>
                    <a:pt x="81" y="116"/>
                  </a:cubicBezTo>
                  <a:cubicBezTo>
                    <a:pt x="63" y="116"/>
                    <a:pt x="51" y="104"/>
                    <a:pt x="51" y="88"/>
                  </a:cubicBezTo>
                  <a:cubicBezTo>
                    <a:pt x="51" y="72"/>
                    <a:pt x="63" y="60"/>
                    <a:pt x="82" y="60"/>
                  </a:cubicBezTo>
                  <a:cubicBezTo>
                    <a:pt x="101" y="60"/>
                    <a:pt x="112" y="72"/>
                    <a:pt x="112" y="88"/>
                  </a:cubicBezTo>
                  <a:cubicBezTo>
                    <a:pt x="112" y="104"/>
                    <a:pt x="101" y="116"/>
                    <a:pt x="82" y="116"/>
                  </a:cubicBezTo>
                  <a:close/>
                  <a:moveTo>
                    <a:pt x="305" y="301"/>
                  </a:moveTo>
                  <a:cubicBezTo>
                    <a:pt x="251" y="301"/>
                    <a:pt x="251" y="301"/>
                    <a:pt x="251" y="301"/>
                  </a:cubicBezTo>
                  <a:cubicBezTo>
                    <a:pt x="251" y="214"/>
                    <a:pt x="251" y="214"/>
                    <a:pt x="251" y="214"/>
                  </a:cubicBezTo>
                  <a:cubicBezTo>
                    <a:pt x="251" y="192"/>
                    <a:pt x="243" y="177"/>
                    <a:pt x="223" y="177"/>
                  </a:cubicBezTo>
                  <a:cubicBezTo>
                    <a:pt x="208" y="177"/>
                    <a:pt x="199" y="187"/>
                    <a:pt x="195" y="197"/>
                  </a:cubicBezTo>
                  <a:cubicBezTo>
                    <a:pt x="194" y="200"/>
                    <a:pt x="193" y="205"/>
                    <a:pt x="193" y="210"/>
                  </a:cubicBezTo>
                  <a:cubicBezTo>
                    <a:pt x="193" y="301"/>
                    <a:pt x="193" y="301"/>
                    <a:pt x="193" y="301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39" y="301"/>
                    <a:pt x="140" y="154"/>
                    <a:pt x="139" y="138"/>
                  </a:cubicBezTo>
                  <a:cubicBezTo>
                    <a:pt x="193" y="138"/>
                    <a:pt x="193" y="138"/>
                    <a:pt x="193" y="138"/>
                  </a:cubicBezTo>
                  <a:cubicBezTo>
                    <a:pt x="193" y="161"/>
                    <a:pt x="193" y="161"/>
                    <a:pt x="193" y="161"/>
                  </a:cubicBezTo>
                  <a:cubicBezTo>
                    <a:pt x="201" y="150"/>
                    <a:pt x="213" y="135"/>
                    <a:pt x="242" y="135"/>
                  </a:cubicBezTo>
                  <a:cubicBezTo>
                    <a:pt x="278" y="135"/>
                    <a:pt x="305" y="158"/>
                    <a:pt x="305" y="208"/>
                  </a:cubicBezTo>
                  <a:lnTo>
                    <a:pt x="305" y="301"/>
                  </a:lnTo>
                  <a:close/>
                  <a:moveTo>
                    <a:pt x="193" y="162"/>
                  </a:moveTo>
                  <a:cubicBezTo>
                    <a:pt x="193" y="162"/>
                    <a:pt x="193" y="162"/>
                    <a:pt x="193" y="161"/>
                  </a:cubicBezTo>
                  <a:cubicBezTo>
                    <a:pt x="193" y="162"/>
                    <a:pt x="193" y="162"/>
                    <a:pt x="193" y="16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1"/>
            </a:p>
          </p:txBody>
        </p:sp>
      </p:grpSp>
      <p:sp>
        <p:nvSpPr>
          <p:cNvPr id="17" name="CuadroTexto 16"/>
          <p:cNvSpPr txBox="1"/>
          <p:nvPr/>
        </p:nvSpPr>
        <p:spPr>
          <a:xfrm>
            <a:off x="554892" y="4417478"/>
            <a:ext cx="6443785" cy="300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facebook.com</a:t>
            </a:r>
            <a:r>
              <a:rPr lang="es-ES" dirty="0"/>
              <a:t>/</a:t>
            </a:r>
            <a:r>
              <a:rPr lang="es-ES" dirty="0" err="1"/>
              <a:t>FraternidadMuprespa</a:t>
            </a:r>
            <a:endParaRPr lang="es-E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554891" y="4672042"/>
            <a:ext cx="6443785" cy="300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linkedin.com</a:t>
            </a:r>
            <a:r>
              <a:rPr lang="es-ES" dirty="0"/>
              <a:t>/</a:t>
            </a:r>
            <a:r>
              <a:rPr lang="es-ES" dirty="0" err="1"/>
              <a:t>company</a:t>
            </a:r>
            <a:r>
              <a:rPr lang="es-ES" dirty="0"/>
              <a:t>/fraternidad-</a:t>
            </a:r>
            <a:r>
              <a:rPr lang="es-ES" dirty="0" err="1"/>
              <a:t>muprespa</a:t>
            </a:r>
            <a:endParaRPr lang="es-E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888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Marcador de posición de imagen 27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24531502-1A1E-47DD-AE1E-B22C2459CC4F}"/>
              </a:ext>
            </a:extLst>
          </p:cNvPr>
          <p:cNvSpPr txBox="1"/>
          <p:nvPr/>
        </p:nvSpPr>
        <p:spPr>
          <a:xfrm flipH="1">
            <a:off x="4579038" y="83497"/>
            <a:ext cx="2437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5400" spc="-151" dirty="0">
                <a:latin typeface="Calibri" panose="020F0502020204030204" pitchFamily="34" charset="0"/>
                <a:cs typeface="Calibri" panose="020F0502020204030204" pitchFamily="34" charset="0"/>
              </a:rPr>
              <a:t>ÍNDICE</a:t>
            </a:r>
          </a:p>
        </p:txBody>
      </p:sp>
      <p:sp>
        <p:nvSpPr>
          <p:cNvPr id="10" name="Rectangle: Rounded Corners 16">
            <a:extLst>
              <a:ext uri="{FF2B5EF4-FFF2-40B4-BE49-F238E27FC236}">
                <a16:creationId xmlns:a16="http://schemas.microsoft.com/office/drawing/2014/main" id="{52B70FA0-402D-435F-A754-3D3CEF3273C4}"/>
              </a:ext>
            </a:extLst>
          </p:cNvPr>
          <p:cNvSpPr/>
          <p:nvPr/>
        </p:nvSpPr>
        <p:spPr>
          <a:xfrm>
            <a:off x="3241842" y="1044447"/>
            <a:ext cx="5596699" cy="520400"/>
          </a:xfrm>
          <a:prstGeom prst="roundRect">
            <a:avLst>
              <a:gd name="adj" fmla="val 6692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sz="135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Marco normativo: artículo 156 LGSS</a:t>
            </a:r>
            <a:endParaRPr lang="en-ID" sz="135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: Rounded Corners 17">
            <a:extLst>
              <a:ext uri="{FF2B5EF4-FFF2-40B4-BE49-F238E27FC236}">
                <a16:creationId xmlns:a16="http://schemas.microsoft.com/office/drawing/2014/main" id="{E9312FCF-60C5-405A-8E9A-353C60610DFD}"/>
              </a:ext>
            </a:extLst>
          </p:cNvPr>
          <p:cNvSpPr/>
          <p:nvPr/>
        </p:nvSpPr>
        <p:spPr>
          <a:xfrm>
            <a:off x="3241841" y="1700943"/>
            <a:ext cx="5596699" cy="520400"/>
          </a:xfrm>
          <a:prstGeom prst="roundRect">
            <a:avLst>
              <a:gd name="adj" fmla="val 6692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sz="135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Imprudencia temeraria: concepto y requisitos</a:t>
            </a:r>
            <a:endParaRPr lang="en-ID" sz="135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: Rounded Corners 18">
            <a:extLst>
              <a:ext uri="{FF2B5EF4-FFF2-40B4-BE49-F238E27FC236}">
                <a16:creationId xmlns:a16="http://schemas.microsoft.com/office/drawing/2014/main" id="{D18D0398-D9F6-4505-A4D3-5128C8F770A7}"/>
              </a:ext>
            </a:extLst>
          </p:cNvPr>
          <p:cNvSpPr/>
          <p:nvPr/>
        </p:nvSpPr>
        <p:spPr>
          <a:xfrm>
            <a:off x="3241842" y="2344739"/>
            <a:ext cx="5596699" cy="520400"/>
          </a:xfrm>
          <a:prstGeom prst="roundRect">
            <a:avLst>
              <a:gd name="adj" fmla="val 6692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sz="135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Imprudencia profesional: concepto y características</a:t>
            </a:r>
            <a:endParaRPr lang="en-ID" sz="135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: Rounded Corners 19">
            <a:extLst>
              <a:ext uri="{FF2B5EF4-FFF2-40B4-BE49-F238E27FC236}">
                <a16:creationId xmlns:a16="http://schemas.microsoft.com/office/drawing/2014/main" id="{62909C78-E315-43CA-AD88-07744198907E}"/>
              </a:ext>
            </a:extLst>
          </p:cNvPr>
          <p:cNvSpPr/>
          <p:nvPr/>
        </p:nvSpPr>
        <p:spPr>
          <a:xfrm>
            <a:off x="3241842" y="3001234"/>
            <a:ext cx="5596699" cy="520400"/>
          </a:xfrm>
          <a:prstGeom prst="roundRect">
            <a:avLst>
              <a:gd name="adj" fmla="val 6692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sz="135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jurisprudencia del Tribunal Supremo y casos prácticos</a:t>
            </a:r>
            <a:endParaRPr lang="en-ID" sz="135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Isosceles Triangle 25">
            <a:extLst>
              <a:ext uri="{FF2B5EF4-FFF2-40B4-BE49-F238E27FC236}">
                <a16:creationId xmlns:a16="http://schemas.microsoft.com/office/drawing/2014/main" id="{D1B51690-9B76-4835-BF4D-A25C1BEBFDC0}"/>
              </a:ext>
            </a:extLst>
          </p:cNvPr>
          <p:cNvSpPr/>
          <p:nvPr/>
        </p:nvSpPr>
        <p:spPr>
          <a:xfrm rot="5400000" flipH="1">
            <a:off x="8539925" y="1260391"/>
            <a:ext cx="199324" cy="88512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innerShdw blurRad="381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1"/>
          </a:p>
        </p:txBody>
      </p:sp>
      <p:sp>
        <p:nvSpPr>
          <p:cNvPr id="19" name="Isosceles Triangle 40">
            <a:extLst>
              <a:ext uri="{FF2B5EF4-FFF2-40B4-BE49-F238E27FC236}">
                <a16:creationId xmlns:a16="http://schemas.microsoft.com/office/drawing/2014/main" id="{69BB81B4-86BD-4C4C-ACB5-02C90407143B}"/>
              </a:ext>
            </a:extLst>
          </p:cNvPr>
          <p:cNvSpPr/>
          <p:nvPr/>
        </p:nvSpPr>
        <p:spPr>
          <a:xfrm rot="5400000" flipH="1">
            <a:off x="8539925" y="3229878"/>
            <a:ext cx="199324" cy="88512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innerShdw blurRad="381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1"/>
          </a:p>
        </p:txBody>
      </p:sp>
      <p:sp>
        <p:nvSpPr>
          <p:cNvPr id="20" name="Isosceles Triangle 41">
            <a:extLst>
              <a:ext uri="{FF2B5EF4-FFF2-40B4-BE49-F238E27FC236}">
                <a16:creationId xmlns:a16="http://schemas.microsoft.com/office/drawing/2014/main" id="{55D26E23-4AA6-4236-82CF-970EBFC5C7EE}"/>
              </a:ext>
            </a:extLst>
          </p:cNvPr>
          <p:cNvSpPr/>
          <p:nvPr/>
        </p:nvSpPr>
        <p:spPr>
          <a:xfrm rot="5400000" flipH="1">
            <a:off x="8539925" y="1916887"/>
            <a:ext cx="199324" cy="88512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innerShdw blurRad="381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1"/>
          </a:p>
        </p:txBody>
      </p:sp>
      <p:sp>
        <p:nvSpPr>
          <p:cNvPr id="21" name="Isosceles Triangle 42">
            <a:extLst>
              <a:ext uri="{FF2B5EF4-FFF2-40B4-BE49-F238E27FC236}">
                <a16:creationId xmlns:a16="http://schemas.microsoft.com/office/drawing/2014/main" id="{B36E4C19-9377-47C4-84C9-383D70B0F6CF}"/>
              </a:ext>
            </a:extLst>
          </p:cNvPr>
          <p:cNvSpPr/>
          <p:nvPr/>
        </p:nvSpPr>
        <p:spPr>
          <a:xfrm rot="5400000" flipH="1">
            <a:off x="8539925" y="2573383"/>
            <a:ext cx="199324" cy="88512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innerShdw blurRad="381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1"/>
          </a:p>
        </p:txBody>
      </p:sp>
      <p:sp>
        <p:nvSpPr>
          <p:cNvPr id="22" name="Rectangle: Rounded Corners 19">
            <a:extLst>
              <a:ext uri="{FF2B5EF4-FFF2-40B4-BE49-F238E27FC236}">
                <a16:creationId xmlns:a16="http://schemas.microsoft.com/office/drawing/2014/main" id="{62909C78-E315-43CA-AD88-07744198907E}"/>
              </a:ext>
            </a:extLst>
          </p:cNvPr>
          <p:cNvSpPr/>
          <p:nvPr/>
        </p:nvSpPr>
        <p:spPr>
          <a:xfrm>
            <a:off x="3241842" y="3646852"/>
            <a:ext cx="5596699" cy="520400"/>
          </a:xfrm>
          <a:prstGeom prst="roundRect">
            <a:avLst>
              <a:gd name="adj" fmla="val 6692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ID" sz="135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Conclusiones</a:t>
            </a:r>
            <a:endParaRPr lang="en-ID" sz="135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Isosceles Triangle 40">
            <a:extLst>
              <a:ext uri="{FF2B5EF4-FFF2-40B4-BE49-F238E27FC236}">
                <a16:creationId xmlns:a16="http://schemas.microsoft.com/office/drawing/2014/main" id="{69BB81B4-86BD-4C4C-ACB5-02C90407143B}"/>
              </a:ext>
            </a:extLst>
          </p:cNvPr>
          <p:cNvSpPr/>
          <p:nvPr/>
        </p:nvSpPr>
        <p:spPr>
          <a:xfrm rot="5400000" flipH="1">
            <a:off x="8539925" y="3862796"/>
            <a:ext cx="199324" cy="88512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innerShdw blurRad="381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1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689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3064" y="5954"/>
            <a:ext cx="8207036" cy="474088"/>
          </a:xfrm>
        </p:spPr>
        <p:txBody>
          <a:bodyPr>
            <a:normAutofit fontScale="90000"/>
          </a:bodyPr>
          <a:lstStyle/>
          <a:p>
            <a:r>
              <a:rPr lang="en-ID" dirty="0" err="1"/>
              <a:t>Imprudencia</a:t>
            </a:r>
            <a:r>
              <a:rPr lang="en-ID" dirty="0"/>
              <a:t> </a:t>
            </a:r>
            <a:r>
              <a:rPr lang="en-ID" dirty="0" err="1"/>
              <a:t>profesional</a:t>
            </a:r>
            <a:r>
              <a:rPr lang="en-ID" dirty="0"/>
              <a:t> e </a:t>
            </a:r>
            <a:r>
              <a:rPr lang="en-ID" dirty="0" err="1"/>
              <a:t>imprudencia</a:t>
            </a:r>
            <a:r>
              <a:rPr lang="en-ID" dirty="0"/>
              <a:t> </a:t>
            </a:r>
            <a:r>
              <a:rPr lang="en-ID" dirty="0" err="1"/>
              <a:t>temeraria</a:t>
            </a:r>
            <a:r>
              <a:rPr lang="en-ID" dirty="0"/>
              <a:t>: </a:t>
            </a:r>
            <a:r>
              <a:rPr lang="en-ID" dirty="0" err="1"/>
              <a:t>marco</a:t>
            </a:r>
            <a:r>
              <a:rPr lang="en-ID" dirty="0"/>
              <a:t> </a:t>
            </a:r>
            <a:r>
              <a:rPr lang="en-ID" dirty="0" err="1"/>
              <a:t>normativo</a:t>
            </a:r>
            <a:br>
              <a:rPr lang="en-ID" dirty="0"/>
            </a:br>
            <a:br>
              <a:rPr lang="en-ID" dirty="0"/>
            </a:br>
            <a:endParaRPr lang="en-ID" sz="2200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6D0B583-CB3C-44FC-B271-4C13A7F2AD2B}"/>
              </a:ext>
            </a:extLst>
          </p:cNvPr>
          <p:cNvSpPr txBox="1"/>
          <p:nvPr/>
        </p:nvSpPr>
        <p:spPr>
          <a:xfrm>
            <a:off x="714653" y="1235752"/>
            <a:ext cx="457200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0" u="none" strike="noStrike" dirty="0">
                <a:effectLst/>
                <a:latin typeface="Google Sans"/>
              </a:rPr>
              <a:t>El </a:t>
            </a:r>
            <a:r>
              <a:rPr lang="es-ES" b="1" u="none" strike="noStrike" dirty="0">
                <a:effectLst/>
                <a:latin typeface="Google Sans"/>
              </a:rPr>
              <a:t>artículo 156</a:t>
            </a:r>
            <a:r>
              <a:rPr lang="es-ES" dirty="0"/>
              <a:t> del texto refundido de la Ley General de la Seguridad Social (LGSS) regula el </a:t>
            </a:r>
            <a:r>
              <a:rPr lang="es-ES" u="none" strike="noStrike" dirty="0">
                <a:effectLst/>
                <a:latin typeface="Google Sans"/>
              </a:rPr>
              <a:t>concepto de accidente de trabajo y establece las causas de exclusión</a:t>
            </a:r>
            <a:endParaRPr lang="es-ES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51C48DE-CE7E-4BBD-BD00-D7BB1F5A5344}"/>
              </a:ext>
            </a:extLst>
          </p:cNvPr>
          <p:cNvSpPr/>
          <p:nvPr/>
        </p:nvSpPr>
        <p:spPr>
          <a:xfrm>
            <a:off x="714653" y="1047565"/>
            <a:ext cx="4496539" cy="1162975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AF544E35-F51B-4229-A827-DD72F5B6930E}"/>
              </a:ext>
            </a:extLst>
          </p:cNvPr>
          <p:cNvSpPr txBox="1"/>
          <p:nvPr/>
        </p:nvSpPr>
        <p:spPr>
          <a:xfrm>
            <a:off x="945472" y="2835953"/>
            <a:ext cx="399939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/>
              <a:t>Art. 156.4.b LGSS</a:t>
            </a:r>
          </a:p>
          <a:p>
            <a:r>
              <a:rPr lang="es-ES" dirty="0"/>
              <a:t>La imprudencia temeraria del trabajador como causa de exclusión del accidente laboral.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4091478-F0E9-43B6-B7E4-6DE6DF681241}"/>
              </a:ext>
            </a:extLst>
          </p:cNvPr>
          <p:cNvSpPr/>
          <p:nvPr/>
        </p:nvSpPr>
        <p:spPr>
          <a:xfrm>
            <a:off x="781235" y="2760955"/>
            <a:ext cx="4429957" cy="994299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B6F70EB6-0E20-4573-986E-EA240BB516E6}"/>
              </a:ext>
            </a:extLst>
          </p:cNvPr>
          <p:cNvSpPr txBox="1"/>
          <p:nvPr/>
        </p:nvSpPr>
        <p:spPr>
          <a:xfrm>
            <a:off x="781235" y="3947878"/>
            <a:ext cx="457200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/>
              <a:t>Art. 156.5.a LGSS</a:t>
            </a:r>
          </a:p>
          <a:p>
            <a:r>
              <a:rPr lang="es-ES" dirty="0"/>
              <a:t>La imprudencia profesional no impide la calificación como accidente de trabajo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AC87395-33FE-4754-8EA0-4839AAB254D3}"/>
              </a:ext>
            </a:extLst>
          </p:cNvPr>
          <p:cNvSpPr/>
          <p:nvPr/>
        </p:nvSpPr>
        <p:spPr>
          <a:xfrm>
            <a:off x="781235" y="3907748"/>
            <a:ext cx="4429957" cy="788539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 0" descr="preencoded.png">
            <a:extLst>
              <a:ext uri="{FF2B5EF4-FFF2-40B4-BE49-F238E27FC236}">
                <a16:creationId xmlns:a16="http://schemas.microsoft.com/office/drawing/2014/main" id="{5DA31294-6140-4BB0-94F0-90981C85F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0890" y="1047565"/>
            <a:ext cx="3379475" cy="2503969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04E946A1-42E2-4002-85ED-959974277A36}"/>
              </a:ext>
            </a:extLst>
          </p:cNvPr>
          <p:cNvSpPr txBox="1"/>
          <p:nvPr/>
        </p:nvSpPr>
        <p:spPr>
          <a:xfrm>
            <a:off x="612374" y="449771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000" b="1" dirty="0"/>
              <a:t>El artículo 156 LGSS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873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CE4121A3-62EF-4CD7-BD47-52D0AF41AA0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1740" y="571500"/>
            <a:ext cx="8350780" cy="4160298"/>
          </a:xfrm>
        </p:spPr>
        <p:txBody>
          <a:bodyPr>
            <a:normAutofit fontScale="92500" lnSpcReduction="20000"/>
          </a:bodyPr>
          <a:lstStyle/>
          <a:p>
            <a:r>
              <a:rPr lang="es-ES" b="1" dirty="0"/>
              <a:t>Voluntariedad</a:t>
            </a:r>
          </a:p>
          <a:p>
            <a:pPr marL="0" indent="0">
              <a:buNone/>
            </a:pPr>
            <a:r>
              <a:rPr lang="es-ES" dirty="0"/>
              <a:t>La conducta debe ser deliberada y consciente por parte del trabajador, no fruto del error, la distracción o la fatiga.</a:t>
            </a:r>
          </a:p>
          <a:p>
            <a:pPr marL="0" indent="0">
              <a:buNone/>
            </a:pPr>
            <a:endParaRPr lang="es-ES" dirty="0"/>
          </a:p>
          <a:p>
            <a:r>
              <a:rPr lang="es-ES" b="1" dirty="0"/>
              <a:t>Asunción del riesgo</a:t>
            </a:r>
          </a:p>
          <a:p>
            <a:pPr marL="0" indent="0">
              <a:buNone/>
            </a:pPr>
            <a:r>
              <a:rPr lang="es-ES" dirty="0"/>
              <a:t>El trabajador conoce o debería conocer el riesgo y, aun así, lo asume de forma innecesaria e injustificada.</a:t>
            </a:r>
          </a:p>
          <a:p>
            <a:pPr marL="0" indent="0">
              <a:buNone/>
            </a:pPr>
            <a:endParaRPr lang="es-ES" dirty="0"/>
          </a:p>
          <a:p>
            <a:r>
              <a:rPr lang="es-ES" b="1" dirty="0"/>
              <a:t>Gravedad notoria</a:t>
            </a:r>
          </a:p>
          <a:p>
            <a:pPr marL="0" indent="0">
              <a:buNone/>
            </a:pPr>
            <a:r>
              <a:rPr lang="es-ES" dirty="0"/>
              <a:t>La imprudencia debe alcanzar un grado de intensidad que revele la ausencia de la más elemental precaución exigible.</a:t>
            </a:r>
          </a:p>
          <a:p>
            <a:pPr marL="0" indent="0">
              <a:buNone/>
            </a:pPr>
            <a:endParaRPr lang="es-ES" dirty="0"/>
          </a:p>
          <a:p>
            <a:r>
              <a:rPr lang="es-ES" b="1" dirty="0"/>
              <a:t>Ruptura causal</a:t>
            </a:r>
          </a:p>
          <a:p>
            <a:pPr marL="0" indent="0">
              <a:buNone/>
            </a:pPr>
            <a:r>
              <a:rPr lang="es-ES" dirty="0"/>
              <a:t>La conducta del trabajador debe ser la causa determinante del accidente, desplazando la relación con el trabajo.</a:t>
            </a:r>
          </a:p>
          <a:p>
            <a:pPr marL="0" indent="0">
              <a:buNone/>
            </a:pPr>
            <a:endParaRPr lang="es-ES" dirty="0"/>
          </a:p>
          <a:p>
            <a:endParaRPr lang="es-ES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CFEF9FE2-2534-452E-B4E3-B13F92EF8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Imprudencia temeraria: elementos constitutivos</a:t>
            </a:r>
          </a:p>
        </p:txBody>
      </p:sp>
    </p:spTree>
    <p:extLst>
      <p:ext uri="{BB962C8B-B14F-4D97-AF65-F5344CB8AC3E}">
        <p14:creationId xmlns:p14="http://schemas.microsoft.com/office/powerpoint/2010/main" val="1368588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A133CD35-0400-4EC6-85C2-FBC920BB0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Requisitos para apreciar imprudencia temeraria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7F34360-AC9B-41E9-A73F-ED8EA26F8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736" y="890333"/>
            <a:ext cx="8360689" cy="348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461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03A2367B-2949-43FD-92DA-F203E17C0F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0" y="933451"/>
            <a:ext cx="3943609" cy="2875070"/>
          </a:xfrm>
        </p:spPr>
        <p:txBody>
          <a:bodyPr>
            <a:normAutofit fontScale="25000" lnSpcReduction="20000"/>
          </a:bodyPr>
          <a:lstStyle/>
          <a:p>
            <a:r>
              <a:rPr lang="es-ES" sz="8000" b="1" dirty="0"/>
              <a:t>La ruptura del nexo causal</a:t>
            </a:r>
          </a:p>
          <a:p>
            <a:endParaRPr lang="es-ES" sz="4800" dirty="0"/>
          </a:p>
          <a:p>
            <a:pPr marL="0" indent="0" algn="just">
              <a:lnSpc>
                <a:spcPct val="120000"/>
              </a:lnSpc>
              <a:buNone/>
            </a:pPr>
            <a:r>
              <a:rPr lang="es-ES" sz="7600" dirty="0"/>
              <a:t>La consecuencia jurídica directa de la apreciación de la imprudencia temeraria es la ruptura del nexo causal entre el trabajo y el accidente. </a:t>
            </a:r>
          </a:p>
          <a:p>
            <a:pPr marL="0" indent="0">
              <a:buNone/>
            </a:pPr>
            <a:endParaRPr lang="es-ES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47BCA1C4-D669-4944-B436-92F5330B7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Imprudencia temeraria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124B836-9CF5-4C55-A0E4-465872736C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53" t="-632" r="970" b="5046"/>
          <a:stretch/>
        </p:blipFill>
        <p:spPr>
          <a:xfrm>
            <a:off x="5557421" y="1078724"/>
            <a:ext cx="3016941" cy="3132523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29018ED-3A43-494D-8D03-7B0CF2EC2AAB}"/>
              </a:ext>
            </a:extLst>
          </p:cNvPr>
          <p:cNvSpPr/>
          <p:nvPr/>
        </p:nvSpPr>
        <p:spPr>
          <a:xfrm>
            <a:off x="7707851" y="3524435"/>
            <a:ext cx="714283" cy="68681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NO AT</a:t>
            </a:r>
          </a:p>
        </p:txBody>
      </p:sp>
    </p:spTree>
    <p:extLst>
      <p:ext uri="{BB962C8B-B14F-4D97-AF65-F5344CB8AC3E}">
        <p14:creationId xmlns:p14="http://schemas.microsoft.com/office/powerpoint/2010/main" val="121722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65F10CC-A3F0-48DA-B832-B44A683ABCB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6720" y="649364"/>
            <a:ext cx="5468053" cy="2555475"/>
          </a:xfrm>
        </p:spPr>
        <p:txBody>
          <a:bodyPr/>
          <a:lstStyle/>
          <a:p>
            <a:pPr algn="just"/>
            <a:r>
              <a:rPr lang="es-ES" dirty="0"/>
              <a:t>Su fundamento jurídico se encuentra en el art. 156.5 a) LGSS, como “eximente” de la exclusión de la contingencia profesional.</a:t>
            </a:r>
          </a:p>
          <a:p>
            <a:pPr marL="0" indent="0" algn="just">
              <a:buNone/>
            </a:pPr>
            <a:endParaRPr lang="es-ES" dirty="0"/>
          </a:p>
          <a:p>
            <a:pPr algn="just"/>
            <a:r>
              <a:rPr lang="es-ES" dirty="0"/>
              <a:t>Es aquella conducta que se produce como consecuencia del ejercicio habitual del trabajo y se deriva de la confianza que dicho ejercicio inspira por la repetición continuada de unos mismos actos.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2E2B02A8-6876-4743-B0DD-8A0F1D273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Imprudencia profesional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3E1D75-7A80-4242-8228-63426EBE72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697" y="649363"/>
            <a:ext cx="2649015" cy="3532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54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565C7CFB-30AF-4DFD-9848-7799A729C20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0" y="933450"/>
            <a:ext cx="3597380" cy="2058325"/>
          </a:xfrm>
        </p:spPr>
        <p:txBody>
          <a:bodyPr>
            <a:noAutofit/>
          </a:bodyPr>
          <a:lstStyle/>
          <a:p>
            <a:r>
              <a:rPr lang="es-ES" dirty="0"/>
              <a:t>«Una excesiva confianza del empleado en su actuación, como consecuencia del ejercicio habitual de su trabajo, debido a una disminución del control consciente de su actuar, sustituido por un automatismo inconsciente».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8A818EAE-FB90-4E44-8B1B-D8AA8E0D3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La imprudencia profesional implica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C134954-2A62-43C1-98C7-FC18C71F31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30" y="681682"/>
            <a:ext cx="5090967" cy="397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222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1F55BD4E-BDDB-42D5-841A-15A29DF83C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1" y="933451"/>
            <a:ext cx="5834552" cy="842083"/>
          </a:xfrm>
        </p:spPr>
        <p:txBody>
          <a:bodyPr>
            <a:normAutofit/>
          </a:bodyPr>
          <a:lstStyle/>
          <a:p>
            <a:r>
              <a:rPr lang="es-ES" sz="2000" dirty="0"/>
              <a:t>No rompe el nexo causal entre la actividad laboral y el daño producido.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14024948-870A-41DA-9E8A-E47872BDF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Imprudencia profesional: el nexo causal permanece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3A6CB23-78EF-4857-9C6A-C4EC33DB6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952" y="2066464"/>
            <a:ext cx="6878010" cy="159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54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27A140FF-8A09-496E-86D6-7A40ECB4F8C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s-ES" dirty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78C3A75F-8DE5-458F-91AC-AC3817B64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Imprudencia profesional vs imprudencia temeraria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71C812B-7A3B-4858-923A-449288278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2779" y="459999"/>
            <a:ext cx="5825687" cy="442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217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Jurisprudencia Tribunal Supremo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93A32CE7-35F6-4864-9C8E-C4A602D6BF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0181" y="761693"/>
            <a:ext cx="3272185" cy="3620114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8FFDF355-C1B1-4698-B6F7-50EA3B7D2D81}"/>
              </a:ext>
            </a:extLst>
          </p:cNvPr>
          <p:cNvSpPr txBox="1"/>
          <p:nvPr/>
        </p:nvSpPr>
        <p:spPr>
          <a:xfrm>
            <a:off x="608121" y="849573"/>
            <a:ext cx="4572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1" dirty="0"/>
              <a:t>Jurisprudencia del Tribunal Supremo sobre imprudencia temeraria e imprudencia profesional. </a:t>
            </a:r>
          </a:p>
          <a:p>
            <a:endParaRPr lang="es-ES" sz="1800" dirty="0"/>
          </a:p>
          <a:p>
            <a:r>
              <a:rPr lang="es-ES" sz="1800" dirty="0"/>
              <a:t>Análisis de sentencias: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800" dirty="0"/>
              <a:t>STS 18 de septiembre de 2007 (Rec. 3750/2006)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800" dirty="0"/>
              <a:t>STS 13 de marzo de 2008 (Rec. 4592/2006).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800" dirty="0"/>
              <a:t>STS 4 de julio de 2023 (Rec. 3749/2020).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800" dirty="0"/>
              <a:t>STS 3 de febrero de 2025 (Rec. 2707/2022). </a:t>
            </a:r>
            <a:endParaRPr lang="es-ES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3069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1C94CDAB-37CA-46FA-B559-67875A3A994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0" y="933450"/>
            <a:ext cx="5603733" cy="3887125"/>
          </a:xfrm>
        </p:spPr>
        <p:txBody>
          <a:bodyPr/>
          <a:lstStyle/>
          <a:p>
            <a:r>
              <a:rPr lang="es-ES" dirty="0"/>
              <a:t>Hechos:</a:t>
            </a:r>
          </a:p>
          <a:p>
            <a:pPr marL="0" indent="0">
              <a:buNone/>
            </a:pPr>
            <a:r>
              <a:rPr lang="es-ES" dirty="0"/>
              <a:t>Trabajador que conducía un ciclomotor de la empresa hacia su puesto de trabajo reanudó la marcha con el semáforo en rojo, en hora punta, colisionando con otro vehículo.</a:t>
            </a:r>
          </a:p>
          <a:p>
            <a:r>
              <a:rPr lang="es-ES" dirty="0"/>
              <a:t>Decisión del Tribunal Supremo:</a:t>
            </a:r>
          </a:p>
          <a:p>
            <a:pPr marL="0" indent="0">
              <a:buNone/>
            </a:pPr>
            <a:r>
              <a:rPr lang="es-ES" dirty="0"/>
              <a:t>Se confirma la imprudencia temeraria: el trabajador conocía el peligro (semáforo en rojo, tráfico intenso) y actuó ignorándolo conscientemente. </a:t>
            </a:r>
          </a:p>
          <a:p>
            <a:pPr marL="0" indent="0">
              <a:buNone/>
            </a:pPr>
            <a:r>
              <a:rPr lang="es-ES" dirty="0"/>
              <a:t>Se rompe el nexo causal y se excluye la calificación de accidente de trabajo. 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66AADEF3-66E3-47D6-B12C-0A2F456F4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STS 18/09/2007 (Rec. 3750/2006)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43CE8D9-9404-4227-9B64-D11E6A948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3468" y="2148425"/>
            <a:ext cx="3039974" cy="232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12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3976D4AB-AA2C-4CCF-8914-6B0F4B35A5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0" y="933450"/>
            <a:ext cx="5692510" cy="2904991"/>
          </a:xfrm>
        </p:spPr>
        <p:txBody>
          <a:bodyPr>
            <a:normAutofit fontScale="92500" lnSpcReduction="20000"/>
          </a:bodyPr>
          <a:lstStyle/>
          <a:p>
            <a:r>
              <a:rPr lang="es-ES" sz="1900" dirty="0"/>
              <a:t>Hechos:</a:t>
            </a:r>
          </a:p>
          <a:p>
            <a:pPr marL="0" indent="0">
              <a:buNone/>
            </a:pPr>
            <a:r>
              <a:rPr lang="es-ES" sz="1900" dirty="0"/>
              <a:t>Conductor Profesional: Exceso de velocidad del trabajador fallecido al incorporarse a un carril de desaceleración a 90 km/h (límite: 40 km/h), sin cinturón y con ligero exceso de carga. </a:t>
            </a:r>
          </a:p>
          <a:p>
            <a:pPr marL="0" indent="0">
              <a:buNone/>
            </a:pPr>
            <a:r>
              <a:rPr lang="es-ES" sz="1900" dirty="0"/>
              <a:t>La Mutua alegó imprudencia temeraria. </a:t>
            </a:r>
          </a:p>
          <a:p>
            <a:pPr marL="0" indent="0">
              <a:buNone/>
            </a:pPr>
            <a:endParaRPr lang="es-ES" sz="1900" dirty="0"/>
          </a:p>
          <a:p>
            <a:r>
              <a:rPr lang="es-ES" sz="1900" dirty="0"/>
              <a:t>Decisión del Tribunal Supremo:</a:t>
            </a:r>
          </a:p>
          <a:p>
            <a:pPr marL="0" indent="0">
              <a:buNone/>
            </a:pPr>
            <a:r>
              <a:rPr lang="es-ES" sz="1900" dirty="0"/>
              <a:t>El Tribunal Supremo mantuvo la calificación de accidente de trabajo, apreciando imprudencia profesional, no temeraria</a:t>
            </a:r>
            <a:r>
              <a:rPr lang="es-ES" dirty="0"/>
              <a:t>.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C92295DF-01DF-4696-A912-6B97F82F2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STS 13/03/2008 (Rec. 4592/2006)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46187CB-2125-4AB7-B84D-3AC6D748A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922" y="1880074"/>
            <a:ext cx="2479574" cy="290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13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E9F7A384-3BED-4E98-A1EF-F804D060D6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1" y="933450"/>
            <a:ext cx="4769232" cy="3967023"/>
          </a:xfrm>
        </p:spPr>
        <p:txBody>
          <a:bodyPr>
            <a:normAutofit/>
          </a:bodyPr>
          <a:lstStyle/>
          <a:p>
            <a:r>
              <a:rPr lang="es-ES" dirty="0"/>
              <a:t>Hechos:</a:t>
            </a:r>
          </a:p>
          <a:p>
            <a:pPr marL="0" indent="0">
              <a:buNone/>
            </a:pPr>
            <a:r>
              <a:rPr lang="es-ES" dirty="0"/>
              <a:t>Trabajador que regresaba a su domicilio cruzó de noche una carretera de cuatro carriles por lugar no habilitado, sin ropa reflectante y transportando equipaje. Fue atropellado.</a:t>
            </a:r>
          </a:p>
          <a:p>
            <a:r>
              <a:rPr lang="es-ES" dirty="0"/>
              <a:t>Decisión del Tribunal Supremo:</a:t>
            </a:r>
          </a:p>
          <a:p>
            <a:pPr marL="0" indent="0">
              <a:buNone/>
            </a:pPr>
            <a:r>
              <a:rPr lang="es-ES" dirty="0"/>
              <a:t>Se aprecia imprudencia temeraria por la acumulación de circunstancias: vía de cuatro carriles, horario nocturno, falta de iluminación, ausencia de prendas reflectantes y cruce por zona imprevisible para los conductores. </a:t>
            </a:r>
          </a:p>
          <a:p>
            <a:pPr marL="0" indent="0">
              <a:buNone/>
            </a:pPr>
            <a:r>
              <a:rPr lang="es-ES" dirty="0"/>
              <a:t>El trabajador asumió voluntariamente un riesgo evidente e innecesario.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8243BA0D-FB3E-448D-B2F2-FAC89A146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STS 04/07/2023 (Rec. 3749/2020)</a:t>
            </a:r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8CF1B6-846D-44F1-AF0A-FB3423F43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7522" y="1734691"/>
            <a:ext cx="3224517" cy="242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00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A7667AC7-740E-4D00-9009-D45E6D4F64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1960" y="933450"/>
            <a:ext cx="8229600" cy="3416607"/>
          </a:xfrm>
        </p:spPr>
        <p:txBody>
          <a:bodyPr>
            <a:normAutofit lnSpcReduction="10000"/>
          </a:bodyPr>
          <a:lstStyle/>
          <a:p>
            <a:pPr algn="just"/>
            <a:r>
              <a:rPr lang="es-ES" dirty="0"/>
              <a:t>Hechos</a:t>
            </a:r>
          </a:p>
          <a:p>
            <a:pPr marL="0" indent="0" algn="just">
              <a:buNone/>
            </a:pPr>
            <a:r>
              <a:rPr lang="es-ES" dirty="0"/>
              <a:t>Albañil con molestias torácicas acudió al centro de salud el domingo. Se le indicó acudir al hospital acompañado; no lo hizo. El lunes, al iniciar su jornada, sufrió un infarto de miocardio.</a:t>
            </a:r>
          </a:p>
          <a:p>
            <a:pPr algn="just"/>
            <a:r>
              <a:rPr lang="es-ES" dirty="0"/>
              <a:t>Decisión del Tribunal Supremo:</a:t>
            </a:r>
          </a:p>
          <a:p>
            <a:pPr marL="0" indent="0" algn="just">
              <a:buNone/>
            </a:pPr>
            <a:r>
              <a:rPr lang="es-ES" dirty="0"/>
              <a:t>Se revoca la calificación de accidente de trabajo. </a:t>
            </a:r>
          </a:p>
          <a:p>
            <a:pPr marL="0" indent="0" algn="just">
              <a:buNone/>
            </a:pPr>
            <a:r>
              <a:rPr lang="es-ES" dirty="0"/>
              <a:t>No opera la presunción de accidente de trabajo del artículo 156.3 LGSS, pues no se acredita que el trabajo fuera factor determinante o desencadenante de la crisis cardíaca. </a:t>
            </a:r>
          </a:p>
          <a:p>
            <a:pPr marL="0" indent="0" algn="just">
              <a:buNone/>
            </a:pPr>
            <a:r>
              <a:rPr lang="es-ES" dirty="0"/>
              <a:t>Además, el trabajador acudió al trabajo a sabiendas del riesgo para su salud, desatendiendo la indicación médica. Concurre imprudencia temeraria (art. 156.4.b LGSS) y no se acredita que el trabajo fuera factor desencadenante de la crisis cardíaca.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8BBF8BB0-A22E-46AB-90DB-BC5691775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STS 03/02/2025 (Rec. 2707/2022)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04636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B55F84B9-EF7E-408E-92B2-723ECF84B5E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8373" y="571500"/>
            <a:ext cx="8416031" cy="4062644"/>
          </a:xfrm>
        </p:spPr>
        <p:txBody>
          <a:bodyPr>
            <a:normAutofit/>
          </a:bodyPr>
          <a:lstStyle/>
          <a:p>
            <a:r>
              <a:rPr lang="es-ES" b="1" dirty="0"/>
              <a:t>Interpretación restrictiva</a:t>
            </a:r>
          </a:p>
          <a:p>
            <a:pPr marL="0" indent="0">
              <a:buNone/>
            </a:pPr>
            <a:r>
              <a:rPr lang="es-ES" dirty="0"/>
              <a:t>La imprudencia temeraria debe aplicarse de forma restrictiva.</a:t>
            </a:r>
          </a:p>
          <a:p>
            <a:r>
              <a:rPr lang="es-ES" b="1" dirty="0"/>
              <a:t>La infracción no basta</a:t>
            </a:r>
          </a:p>
          <a:p>
            <a:pPr marL="0" indent="0">
              <a:buNone/>
            </a:pPr>
            <a:r>
              <a:rPr lang="es-ES" dirty="0"/>
              <a:t>No toda infracción de tráfico o de normas constituye imprudencia temeraria. Se exige conducta extraordinariamente grave.</a:t>
            </a:r>
          </a:p>
          <a:p>
            <a:r>
              <a:rPr lang="es-ES" b="1" dirty="0"/>
              <a:t>Valoración casuística</a:t>
            </a:r>
          </a:p>
          <a:p>
            <a:pPr marL="0" indent="0">
              <a:buNone/>
            </a:pPr>
            <a:r>
              <a:rPr lang="es-ES" dirty="0"/>
              <a:t>El análisis es siempre del caso concreto: se valoran las circunstancias concurrentes y la conciencia del riesgo por el trabajador.</a:t>
            </a:r>
          </a:p>
          <a:p>
            <a:r>
              <a:rPr lang="es-ES" b="1" dirty="0"/>
              <a:t>La imprudencia profesional se protege</a:t>
            </a:r>
          </a:p>
          <a:p>
            <a:pPr marL="0" indent="0">
              <a:buNone/>
            </a:pPr>
            <a:r>
              <a:rPr lang="es-ES" dirty="0"/>
              <a:t>La imprudencia derivada de la rutina, experiencia o descuidos propios del trabajo no rompe el nexo causal ni excluye la calificación como AT.</a:t>
            </a:r>
          </a:p>
          <a:p>
            <a:endParaRPr lang="es-ES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19BEEC43-085E-44D8-8346-772076177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Conclusiones</a:t>
            </a:r>
          </a:p>
        </p:txBody>
      </p:sp>
    </p:spTree>
    <p:extLst>
      <p:ext uri="{BB962C8B-B14F-4D97-AF65-F5344CB8AC3E}">
        <p14:creationId xmlns:p14="http://schemas.microsoft.com/office/powerpoint/2010/main" val="2584199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17487347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10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DE8EA5B-A1DE-4310-B010-E1E9FA1A5BDE}">
  <we:reference id="wa104379997" version="2.0.0.0" store="en-US" storeType="OMEX"/>
  <we:alternateReferences>
    <we:reference id="wa104379997" version="2.0.0.0" store="WA104379997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2551</TotalTime>
  <Words>927</Words>
  <Application>Microsoft Office PowerPoint</Application>
  <PresentationFormat>Presentación en pantalla (16:9)</PresentationFormat>
  <Paragraphs>95</Paragraphs>
  <Slides>17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Arial Black</vt:lpstr>
      <vt:lpstr>Calibri</vt:lpstr>
      <vt:lpstr>Google Sans</vt:lpstr>
      <vt:lpstr>Lucida Grande</vt:lpstr>
      <vt:lpstr>LucidaGrande</vt:lpstr>
      <vt:lpstr>Verdana</vt:lpstr>
      <vt:lpstr>Wingdings</vt:lpstr>
      <vt:lpstr>Office Theme</vt:lpstr>
      <vt:lpstr>Presentación de PowerPoint</vt:lpstr>
      <vt:lpstr>Presentación de PowerPoint</vt:lpstr>
      <vt:lpstr>Imprudencia profesional e imprudencia temeraria: marco normativo  </vt:lpstr>
      <vt:lpstr>Imprudencia temeraria: elementos constitutivos</vt:lpstr>
      <vt:lpstr>Requisitos para apreciar imprudencia temeraria</vt:lpstr>
      <vt:lpstr>Imprudencia temeraria</vt:lpstr>
      <vt:lpstr>Imprudencia profesional</vt:lpstr>
      <vt:lpstr>La imprudencia profesional implica </vt:lpstr>
      <vt:lpstr>Imprudencia profesional: el nexo causal permanece </vt:lpstr>
      <vt:lpstr>Imprudencia profesional vs imprudencia temeraria</vt:lpstr>
      <vt:lpstr>Jurisprudencia Tribunal Supremo</vt:lpstr>
      <vt:lpstr>STS 18/09/2007 (Rec. 3750/2006)</vt:lpstr>
      <vt:lpstr>STS 13/03/2008 (Rec. 4592/2006)</vt:lpstr>
      <vt:lpstr>STS 04/07/2023 (Rec. 3749/2020)</vt:lpstr>
      <vt:lpstr>STS 03/02/2025 (Rec. 2707/2022)</vt:lpstr>
      <vt:lpstr>Conclusiones</vt:lpstr>
      <vt:lpstr>Presentación de PowerPoint</vt:lpstr>
    </vt:vector>
  </TitlesOfParts>
  <Company>Walkin' Out!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Fraternidad-Muprespa</dc:creator>
  <cp:lastModifiedBy>Vivancos Alonso, Alejandra</cp:lastModifiedBy>
  <cp:revision>225</cp:revision>
  <dcterms:created xsi:type="dcterms:W3CDTF">2018-11-06T00:42:49Z</dcterms:created>
  <dcterms:modified xsi:type="dcterms:W3CDTF">2026-06-09T09:41:05Z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04724D62-729D-448B-950D-3BEAFEDD02ED</vt:lpwstr>
  </property>
  <property fmtid="{D5CDD505-2E9C-101B-9397-08002B2CF9AE}" pid="3" name="ArticulatePath">
    <vt:lpwstr>PLN 09-Plantilla Corporativa [16-9] pantalla panoramica - Quiero ser verde</vt:lpwstr>
  </property>
</Properties>
</file>