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tiff" ContentType="image/tif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60" r:id="rId20"/>
  </p:sldIdLst>
  <p:sldSz cx="9144000" cy="6858000" type="screen4x3"/>
  <p:notesSz cx="6858000" cy="9144000"/>
  <p:embeddedFontLst>
    <p:embeddedFont>
      <p:font typeface="Futura Md BT" pitchFamily="34" charset="0"/>
      <p:bold r:id="rId23"/>
      <p:italic r:id="rId24"/>
      <p:boldItalic r:id="rId25"/>
    </p:embeddedFont>
    <p:embeddedFont>
      <p:font typeface="ＭＳ Ｐゴシック" pitchFamily="34" charset="-128"/>
      <p:regular r:id="rId26"/>
    </p:embeddedFont>
    <p:embeddedFont>
      <p:font typeface="Verdana" pitchFamily="34" charset="0"/>
      <p:regular r:id="rId27"/>
      <p:bold r:id="rId28"/>
      <p:italic r:id="rId29"/>
      <p:boldItalic r:id="rId30"/>
    </p:embeddedFont>
    <p:embeddedFont>
      <p:font typeface="Futura Lt BT" pitchFamily="34" charset="0"/>
      <p:regular r:id="rId31"/>
      <p:italic r:id="rId32"/>
    </p:embeddedFont>
    <p:embeddedFont>
      <p:font typeface="Helvetica 55 Roman" pitchFamily="2" charset="0"/>
      <p:regular r:id="rId33"/>
    </p:embeddedFont>
    <p:embeddedFont>
      <p:font typeface="Futura Md" pitchFamily="34" charset="0"/>
      <p:regular r:id="rId34"/>
    </p:embeddedFont>
    <p:embeddedFont>
      <p:font typeface="Calibri" pitchFamily="34" charset="0"/>
      <p:regular r:id="rId35"/>
      <p:bold r:id="rId36"/>
      <p:italic r:id="rId37"/>
      <p:boldItalic r:id="rId38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A3E"/>
    <a:srgbClr val="029010"/>
    <a:srgbClr val="F2F2F2"/>
    <a:srgbClr val="038F46"/>
    <a:srgbClr val="9B9B9B"/>
    <a:srgbClr val="009B42"/>
    <a:srgbClr val="939D9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27" autoAdjust="0"/>
    <p:restoredTop sz="94717" autoAdjust="0"/>
  </p:normalViewPr>
  <p:slideViewPr>
    <p:cSldViewPr>
      <p:cViewPr>
        <p:scale>
          <a:sx n="90" d="100"/>
          <a:sy n="90" d="100"/>
        </p:scale>
        <p:origin x="-252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2838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9ECD671-DB4A-4CFB-97E6-6B9008F77085}" type="datetimeFigureOut">
              <a:rPr lang="es-ES"/>
              <a:pPr>
                <a:defRPr/>
              </a:pPr>
              <a:t>17/03/2014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A890F17-1AAA-4483-A8BC-C2FAF2DB42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0AE937F-6109-4970-A196-040646B11269}" type="datetimeFigureOut">
              <a:rPr lang="es-ES"/>
              <a:pPr>
                <a:defRPr/>
              </a:pPr>
              <a:t>17/03/2014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8D73E0A-BF49-4205-A4A6-E54B943564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3E855A-6E25-48A7-A115-931104C4C2EC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8644" y="4883392"/>
            <a:ext cx="6432219" cy="3766218"/>
          </a:xfrm>
          <a:noFill/>
          <a:ln/>
        </p:spPr>
        <p:txBody>
          <a:bodyPr lIns="89384" tIns="44694" rIns="89384" bIns="44694"/>
          <a:lstStyle/>
          <a:p>
            <a:pPr eaLnBrk="1" hangingPunct="1"/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584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15913" y="0"/>
            <a:ext cx="6226175" cy="4668838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A86BED-3308-44F5-82B6-754CDED92C61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2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D68153-E984-4019-9CC2-4343A4C8CB9D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3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555DE5-04AE-4EB9-81AD-7EA4EDD73AF5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7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B50407-9740-4BD6-BBCF-CB540087D21A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8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BCC5C2-936F-42EF-ADE5-3765C33CEDB7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9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489B60-2045-4E4D-9059-BC4FFFE0F2C8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10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3325BA-B27B-4DD8-836C-5459B3EF6D3A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11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3F5383-BB7D-4CC6-8340-9B7531787185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12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293287-559A-400F-B381-2BAC68D0C6B1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13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6B7545-2F41-43EE-A59B-3F7F54CD0E43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14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BF39AF-DE07-46A8-B000-371ACA73B024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15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53BA38-488B-486A-9855-C7F8CCECC355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16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FFD201-F840-4B99-AFA3-62B5AC9C8991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17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F13211-B357-4BBB-AD29-9AA9C0972B50}" type="slidenum">
              <a:rPr lang="en-GB" smtClean="0">
                <a:latin typeface="Arial" pitchFamily="34" charset="0"/>
                <a:ea typeface="ＭＳ Ｐゴシック" pitchFamily="34" charset="-128"/>
              </a:rPr>
              <a:pPr/>
              <a:t>18</a:t>
            </a:fld>
            <a:endParaRPr lang="en-GB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ternidad.com/certificados" TargetMode="External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ortada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 userDrawn="1"/>
        </p:nvSpPr>
        <p:spPr>
          <a:xfrm>
            <a:off x="0" y="2957513"/>
            <a:ext cx="357188" cy="785812"/>
          </a:xfrm>
          <a:prstGeom prst="rect">
            <a:avLst/>
          </a:prstGeom>
          <a:solidFill>
            <a:srgbClr val="9B9B9B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 userDrawn="1"/>
        </p:nvSpPr>
        <p:spPr>
          <a:xfrm>
            <a:off x="0" y="2805113"/>
            <a:ext cx="357188" cy="785812"/>
          </a:xfrm>
          <a:prstGeom prst="rect">
            <a:avLst/>
          </a:prstGeom>
          <a:solidFill>
            <a:srgbClr val="9B9B9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 userDrawn="1"/>
        </p:nvSpPr>
        <p:spPr>
          <a:xfrm>
            <a:off x="0" y="2652713"/>
            <a:ext cx="357188" cy="785812"/>
          </a:xfrm>
          <a:prstGeom prst="rect">
            <a:avLst/>
          </a:prstGeom>
          <a:solidFill>
            <a:srgbClr val="9B9B9B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 redondeado"/>
          <p:cNvSpPr/>
          <p:nvPr userDrawn="1"/>
        </p:nvSpPr>
        <p:spPr>
          <a:xfrm>
            <a:off x="428625" y="2500313"/>
            <a:ext cx="6286500" cy="785812"/>
          </a:xfrm>
          <a:prstGeom prst="roundRect">
            <a:avLst>
              <a:gd name="adj" fmla="val 39983"/>
            </a:avLst>
          </a:prstGeom>
          <a:solidFill>
            <a:srgbClr val="038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CuadroTexto"/>
          <p:cNvSpPr txBox="1"/>
          <p:nvPr userDrawn="1"/>
        </p:nvSpPr>
        <p:spPr>
          <a:xfrm>
            <a:off x="5143500" y="6000768"/>
            <a:ext cx="4000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rgbClr val="038F4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www.fraternidad.com</a:t>
            </a:r>
          </a:p>
        </p:txBody>
      </p:sp>
      <p:sp>
        <p:nvSpPr>
          <p:cNvPr id="9" name="8 Rectángulo"/>
          <p:cNvSpPr/>
          <p:nvPr userDrawn="1"/>
        </p:nvSpPr>
        <p:spPr>
          <a:xfrm>
            <a:off x="2428860" y="214290"/>
            <a:ext cx="5214974" cy="307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s-ES" sz="1400" b="1" dirty="0">
                <a:latin typeface="+mn-lt"/>
              </a:rPr>
              <a:t>Su Mutua - Calidad y Servicio, 365 días al año</a:t>
            </a:r>
          </a:p>
        </p:txBody>
      </p:sp>
      <p:pic>
        <p:nvPicPr>
          <p:cNvPr id="10" name="5 Imagen" descr="11050-Presentación - v01-Logo fraternidad grande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"/>
            <a:ext cx="1773238" cy="20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6 Imagen" descr="11050-Presentación - v01-Logo emutua grande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57804" y="110953"/>
            <a:ext cx="522283" cy="502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 userDrawn="1"/>
        </p:nvSpPr>
        <p:spPr>
          <a:xfrm>
            <a:off x="0" y="2500313"/>
            <a:ext cx="357188" cy="785812"/>
          </a:xfrm>
          <a:prstGeom prst="rect">
            <a:avLst/>
          </a:prstGeom>
          <a:solidFill>
            <a:srgbClr val="9B9B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ctrTitle" hasCustomPrompt="1"/>
          </p:nvPr>
        </p:nvSpPr>
        <p:spPr>
          <a:xfrm>
            <a:off x="685800" y="2500306"/>
            <a:ext cx="5600712" cy="785818"/>
          </a:xfrm>
          <a:prstGeom prst="rect">
            <a:avLst/>
          </a:prstGeom>
        </p:spPr>
        <p:txBody>
          <a:bodyPr anchor="ctr"/>
          <a:lstStyle>
            <a:lvl1pPr algn="l">
              <a:defRPr sz="2000" b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714348" y="3357562"/>
            <a:ext cx="5572164" cy="104299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 baseline="0">
                <a:solidFill>
                  <a:srgbClr val="038F46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 smtClean="0"/>
              <a:t>HAGA CLIC PARA MODIFICAR EL ESTILO DE SUBTÍTULO DEL PATRÓN</a:t>
            </a:r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ción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3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0" y="6143644"/>
            <a:ext cx="9144000" cy="214314"/>
          </a:xfrm>
          <a:prstGeom prst="rect">
            <a:avLst/>
          </a:prstGeom>
        </p:spPr>
        <p:txBody>
          <a:bodyPr/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s-ES" dirty="0" smtClean="0"/>
              <a:t>Mutua de Accidentes de trabajo y Enfermedades profesionales, nº 275 - © Fraternidad-</a:t>
            </a:r>
            <a:r>
              <a:rPr lang="es-ES" dirty="0" err="1" smtClean="0"/>
              <a:t>Muprespa</a:t>
            </a:r>
            <a:endParaRPr lang="es-ES" dirty="0" smtClean="0"/>
          </a:p>
          <a:p>
            <a:pPr>
              <a:defRPr/>
            </a:pPr>
            <a:endParaRPr lang="es-ES" dirty="0"/>
          </a:p>
        </p:txBody>
      </p:sp>
      <p:sp>
        <p:nvSpPr>
          <p:cNvPr id="4" name="3 Rectángulo redondeado"/>
          <p:cNvSpPr/>
          <p:nvPr userDrawn="1"/>
        </p:nvSpPr>
        <p:spPr>
          <a:xfrm>
            <a:off x="428625" y="1643063"/>
            <a:ext cx="6286500" cy="785812"/>
          </a:xfrm>
          <a:prstGeom prst="roundRect">
            <a:avLst>
              <a:gd name="adj" fmla="val 39983"/>
            </a:avLst>
          </a:prstGeom>
          <a:solidFill>
            <a:srgbClr val="038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 userDrawn="1"/>
        </p:nvSpPr>
        <p:spPr>
          <a:xfrm>
            <a:off x="0" y="1643063"/>
            <a:ext cx="357188" cy="785812"/>
          </a:xfrm>
          <a:prstGeom prst="rect">
            <a:avLst/>
          </a:prstGeom>
          <a:solidFill>
            <a:srgbClr val="9B9B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CuadroTexto"/>
          <p:cNvSpPr txBox="1"/>
          <p:nvPr userDrawn="1"/>
        </p:nvSpPr>
        <p:spPr>
          <a:xfrm>
            <a:off x="0" y="5929330"/>
            <a:ext cx="914400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900" b="1" dirty="0">
                <a:solidFill>
                  <a:srgbClr val="038F4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www.fraternidad.com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714348" y="1643050"/>
            <a:ext cx="5715040" cy="785818"/>
          </a:xfrm>
          <a:prstGeom prst="rect">
            <a:avLst/>
          </a:prstGeom>
        </p:spPr>
        <p:txBody>
          <a:bodyPr anchor="ctr"/>
          <a:lstStyle>
            <a:lvl1pPr algn="l">
              <a:defRPr sz="2000" b="1" baseline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6" name="2 Marcador de contenido"/>
          <p:cNvSpPr>
            <a:spLocks noGrp="1"/>
          </p:cNvSpPr>
          <p:nvPr>
            <p:ph idx="1"/>
          </p:nvPr>
        </p:nvSpPr>
        <p:spPr>
          <a:xfrm>
            <a:off x="357158" y="2500306"/>
            <a:ext cx="8501122" cy="3500462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erpo 1">
    <p:bg>
      <p:bgPr>
        <a:blipFill dpi="0" rotWithShape="0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 userDrawn="1"/>
        </p:nvSpPr>
        <p:spPr>
          <a:xfrm>
            <a:off x="428625" y="142852"/>
            <a:ext cx="7929589" cy="357190"/>
          </a:xfrm>
          <a:prstGeom prst="roundRect">
            <a:avLst>
              <a:gd name="adj" fmla="val 39983"/>
            </a:avLst>
          </a:prstGeom>
          <a:solidFill>
            <a:srgbClr val="038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 userDrawn="1"/>
        </p:nvSpPr>
        <p:spPr>
          <a:xfrm>
            <a:off x="0" y="142852"/>
            <a:ext cx="357188" cy="357190"/>
          </a:xfrm>
          <a:prstGeom prst="rect">
            <a:avLst/>
          </a:prstGeom>
          <a:solidFill>
            <a:srgbClr val="9B9B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714348" y="142852"/>
            <a:ext cx="7643866" cy="357190"/>
          </a:xfrm>
          <a:prstGeom prst="rect">
            <a:avLst/>
          </a:prstGeom>
        </p:spPr>
        <p:txBody>
          <a:bodyPr anchor="ctr"/>
          <a:lstStyle>
            <a:lvl1pPr algn="l">
              <a:defRPr sz="1600" b="1" baseline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214282" y="714356"/>
            <a:ext cx="8715436" cy="5286412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</p:txBody>
      </p:sp>
      <p:sp>
        <p:nvSpPr>
          <p:cNvPr id="9" name="3 Marcador de pie de página"/>
          <p:cNvSpPr txBox="1">
            <a:spLocks/>
          </p:cNvSpPr>
          <p:nvPr userDrawn="1"/>
        </p:nvSpPr>
        <p:spPr>
          <a:xfrm>
            <a:off x="0" y="6686242"/>
            <a:ext cx="9144000" cy="214314"/>
          </a:xfrm>
          <a:prstGeom prst="rect">
            <a:avLst/>
          </a:prstGeom>
          <a:solidFill>
            <a:srgbClr val="F2F2F2">
              <a:alpha val="80000"/>
            </a:srgbClr>
          </a:solidFill>
        </p:spPr>
        <p:txBody>
          <a:bodyPr/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Mutua de Accidentes de trabajo y Enfermedades profesionales, nº 275 - © Fraternidad-</a:t>
            </a:r>
            <a:r>
              <a:rPr kumimoji="0" lang="es-ES" sz="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Muprespa</a:t>
            </a:r>
            <a:endParaRPr kumimoji="0" lang="es-ES" sz="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" name="4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6635775"/>
            <a:ext cx="714375" cy="365125"/>
          </a:xfrm>
          <a:prstGeom prst="rect">
            <a:avLst/>
          </a:prstGeom>
        </p:spPr>
        <p:txBody>
          <a:bodyPr/>
          <a:lstStyle>
            <a:lvl1pPr>
              <a:defRPr sz="1100" b="1"/>
            </a:lvl1pPr>
          </a:lstStyle>
          <a:p>
            <a:pPr>
              <a:defRPr/>
            </a:pPr>
            <a:r>
              <a:rPr lang="es-ES" dirty="0"/>
              <a:t>Pg. </a:t>
            </a:r>
            <a:fld id="{F0BCB652-1994-4821-854D-4D537D17617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  <p:sp>
        <p:nvSpPr>
          <p:cNvPr id="11" name="10 CuadroTexto"/>
          <p:cNvSpPr txBox="1"/>
          <p:nvPr userDrawn="1"/>
        </p:nvSpPr>
        <p:spPr>
          <a:xfrm>
            <a:off x="7429520" y="6669724"/>
            <a:ext cx="171448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900" b="1" dirty="0">
                <a:solidFill>
                  <a:srgbClr val="038F4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www.fraternidad.com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erpo 2">
    <p:bg>
      <p:bgPr>
        <a:blipFill dpi="0" rotWithShape="0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1314464"/>
            <a:ext cx="5486400" cy="447199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724528"/>
            <a:ext cx="5486400" cy="56199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100" b="1">
                <a:solidFill>
                  <a:srgbClr val="00B05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11" name="10 Rectángulo redondeado"/>
          <p:cNvSpPr/>
          <p:nvPr userDrawn="1"/>
        </p:nvSpPr>
        <p:spPr>
          <a:xfrm>
            <a:off x="428625" y="142852"/>
            <a:ext cx="7929589" cy="357190"/>
          </a:xfrm>
          <a:prstGeom prst="roundRect">
            <a:avLst>
              <a:gd name="adj" fmla="val 39983"/>
            </a:avLst>
          </a:prstGeom>
          <a:solidFill>
            <a:srgbClr val="038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 userDrawn="1"/>
        </p:nvSpPr>
        <p:spPr>
          <a:xfrm>
            <a:off x="0" y="142852"/>
            <a:ext cx="357188" cy="357190"/>
          </a:xfrm>
          <a:prstGeom prst="rect">
            <a:avLst/>
          </a:prstGeom>
          <a:solidFill>
            <a:srgbClr val="9B9B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 Título"/>
          <p:cNvSpPr>
            <a:spLocks noGrp="1"/>
          </p:cNvSpPr>
          <p:nvPr>
            <p:ph type="title" hasCustomPrompt="1"/>
          </p:nvPr>
        </p:nvSpPr>
        <p:spPr>
          <a:xfrm>
            <a:off x="714348" y="142852"/>
            <a:ext cx="7643866" cy="357190"/>
          </a:xfrm>
          <a:prstGeom prst="rect">
            <a:avLst/>
          </a:prstGeom>
        </p:spPr>
        <p:txBody>
          <a:bodyPr anchor="ctr"/>
          <a:lstStyle>
            <a:lvl1pPr algn="l">
              <a:defRPr sz="1600" b="1" baseline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3 Marcador de pie de página"/>
          <p:cNvSpPr txBox="1">
            <a:spLocks/>
          </p:cNvSpPr>
          <p:nvPr userDrawn="1"/>
        </p:nvSpPr>
        <p:spPr>
          <a:xfrm>
            <a:off x="0" y="6686242"/>
            <a:ext cx="9144000" cy="214314"/>
          </a:xfrm>
          <a:prstGeom prst="rect">
            <a:avLst/>
          </a:prstGeom>
          <a:solidFill>
            <a:srgbClr val="F2F2F2">
              <a:alpha val="80000"/>
            </a:srgbClr>
          </a:solidFill>
        </p:spPr>
        <p:txBody>
          <a:bodyPr/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Mutua de Accidentes de trabajo y Enfermedades profesionales, nº 275 - © Fraternidad-</a:t>
            </a:r>
            <a:r>
              <a:rPr kumimoji="0" lang="es-ES" sz="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Muprespa</a:t>
            </a:r>
            <a:endParaRPr kumimoji="0" lang="es-ES" sz="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6" name="4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6635775"/>
            <a:ext cx="714375" cy="365125"/>
          </a:xfrm>
          <a:prstGeom prst="rect">
            <a:avLst/>
          </a:prstGeom>
        </p:spPr>
        <p:txBody>
          <a:bodyPr/>
          <a:lstStyle>
            <a:lvl1pPr>
              <a:defRPr sz="1100" b="1"/>
            </a:lvl1pPr>
          </a:lstStyle>
          <a:p>
            <a:pPr>
              <a:defRPr/>
            </a:pPr>
            <a:r>
              <a:rPr lang="es-ES" dirty="0"/>
              <a:t>Pg. </a:t>
            </a:r>
            <a:fld id="{F0BCB652-1994-4821-854D-4D537D17617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  <p:sp>
        <p:nvSpPr>
          <p:cNvPr id="14" name="13 CuadroTexto"/>
          <p:cNvSpPr txBox="1"/>
          <p:nvPr userDrawn="1"/>
        </p:nvSpPr>
        <p:spPr>
          <a:xfrm>
            <a:off x="7429520" y="6669724"/>
            <a:ext cx="171448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900" b="1" dirty="0">
                <a:solidFill>
                  <a:srgbClr val="038F4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www.fraternidad.com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 1">
    <p:bg>
      <p:bgPr>
        <a:blipFill dpi="0" rotWithShape="0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7488" y="3357562"/>
            <a:ext cx="3500462" cy="1143000"/>
          </a:xfrm>
          <a:prstGeom prst="rect">
            <a:avLst/>
          </a:prstGeom>
        </p:spPr>
        <p:txBody>
          <a:bodyPr/>
          <a:lstStyle>
            <a:lvl1pPr>
              <a:defRPr sz="2000" b="1" baseline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5" name="4 Rectángulo redondeado"/>
          <p:cNvSpPr/>
          <p:nvPr userDrawn="1"/>
        </p:nvSpPr>
        <p:spPr>
          <a:xfrm>
            <a:off x="4714876" y="1500174"/>
            <a:ext cx="4143404" cy="142876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i="1" kern="1200" dirty="0" smtClean="0">
                <a:solidFill>
                  <a:schemeClr val="tx1"/>
                </a:solidFill>
                <a:latin typeface="Arial" charset="0"/>
                <a:ea typeface="+mn-ea"/>
                <a:cs typeface="Arial" charset="0"/>
              </a:rPr>
              <a:t>AENOR ha certificado nuestro sistema de gestión en base a las normas:</a:t>
            </a:r>
            <a:br>
              <a:rPr lang="es-ES" sz="1400" i="1" kern="1200" dirty="0" smtClean="0">
                <a:solidFill>
                  <a:schemeClr val="tx1"/>
                </a:solidFill>
                <a:latin typeface="Arial" charset="0"/>
                <a:ea typeface="+mn-ea"/>
                <a:cs typeface="Arial" charset="0"/>
              </a:rPr>
            </a:br>
            <a:r>
              <a:rPr lang="es-ES" sz="1400" i="1" kern="1200" dirty="0" smtClean="0">
                <a:solidFill>
                  <a:schemeClr val="tx1"/>
                </a:solidFill>
                <a:latin typeface="Arial" charset="0"/>
                <a:ea typeface="+mn-ea"/>
                <a:cs typeface="Arial" charset="0"/>
              </a:rPr>
              <a:t/>
            </a:r>
            <a:br>
              <a:rPr lang="es-ES" sz="1400" i="1" kern="1200" dirty="0" smtClean="0">
                <a:solidFill>
                  <a:schemeClr val="tx1"/>
                </a:solidFill>
                <a:latin typeface="Arial" charset="0"/>
                <a:ea typeface="+mn-ea"/>
                <a:cs typeface="Arial" charset="0"/>
              </a:rPr>
            </a:br>
            <a:r>
              <a:rPr lang="es-ES" sz="1400" i="1" kern="1200" dirty="0" smtClean="0">
                <a:solidFill>
                  <a:schemeClr val="tx1"/>
                </a:solidFill>
                <a:latin typeface="Arial" charset="0"/>
                <a:ea typeface="+mn-ea"/>
                <a:cs typeface="Arial" charset="0"/>
              </a:rPr>
              <a:t>ISO 9001, ISO 14001, ISO 27001.</a:t>
            </a:r>
            <a:endParaRPr lang="es-ES" sz="1400" kern="1200" dirty="0" smtClean="0">
              <a:solidFill>
                <a:schemeClr val="tx1"/>
              </a:solidFill>
              <a:latin typeface="Arial" charset="0"/>
              <a:ea typeface="+mn-ea"/>
              <a:cs typeface="Arial" charset="0"/>
            </a:endParaRPr>
          </a:p>
          <a:p>
            <a:pPr algn="ctr"/>
            <a:r>
              <a:rPr lang="es-ES" sz="1400" u="sng" kern="1200" dirty="0" smtClean="0">
                <a:solidFill>
                  <a:srgbClr val="FFFF00"/>
                </a:solidFill>
                <a:latin typeface="Arial" charset="0"/>
                <a:ea typeface="+mn-ea"/>
                <a:cs typeface="Arial" charset="0"/>
                <a:hlinkClick r:id="rId3"/>
              </a:rPr>
              <a:t>Consulte alcance y certificados</a:t>
            </a:r>
            <a:r>
              <a:rPr lang="es-ES" sz="1400" kern="1200" dirty="0" smtClean="0">
                <a:solidFill>
                  <a:srgbClr val="FFFF00"/>
                </a:solidFill>
                <a:latin typeface="Arial" charset="0"/>
                <a:ea typeface="+mn-ea"/>
                <a:cs typeface="Arial" charset="0"/>
              </a:rPr>
              <a:t/>
            </a:r>
            <a:br>
              <a:rPr lang="es-ES" sz="1400" kern="1200" dirty="0" smtClean="0">
                <a:solidFill>
                  <a:srgbClr val="FFFF00"/>
                </a:solidFill>
                <a:latin typeface="Arial" charset="0"/>
                <a:ea typeface="+mn-ea"/>
                <a:cs typeface="Arial" charset="0"/>
              </a:rPr>
            </a:br>
            <a:r>
              <a:rPr lang="es-ES" sz="1400" u="sng" kern="1200" dirty="0" smtClean="0">
                <a:solidFill>
                  <a:srgbClr val="FFFF00"/>
                </a:solidFill>
                <a:latin typeface="Arial" charset="0"/>
                <a:ea typeface="+mn-ea"/>
                <a:cs typeface="Arial" charset="0"/>
                <a:hlinkClick r:id="rId3"/>
              </a:rPr>
              <a:t>www.fraternidad.com/certificados</a:t>
            </a:r>
            <a:endParaRPr lang="es-ES" sz="1400" kern="1200" dirty="0" smtClean="0">
              <a:solidFill>
                <a:srgbClr val="FFFF00"/>
              </a:solidFill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6667500" y="641350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2E14B14-8B0E-4705-8E80-12D18824D4A7}" type="slidenum">
              <a:rPr lang="es-ES" smtClean="0"/>
              <a:pPr>
                <a:defRPr/>
              </a:pPr>
              <a:t>‹Nº›</a:t>
            </a:fld>
            <a:r>
              <a:rPr lang="es-ES" smtClean="0"/>
              <a:t> / </a:t>
            </a:r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7988" y="1466849"/>
            <a:ext cx="8397875" cy="44227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900"/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403225" y="230188"/>
            <a:ext cx="7331075" cy="60007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9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6667500" y="64135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82C45-08D1-4DF7-B238-0950197EE9ED}" type="slidenum">
              <a:rPr lang="es-ES"/>
              <a:pPr>
                <a:defRPr/>
              </a:pPr>
              <a:t>‹Nº›</a:t>
            </a:fld>
            <a:r>
              <a:rPr lang="es-ES"/>
              <a:t> / 20</a:t>
            </a:r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55 Roman" pitchFamily="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55 Roman" pitchFamily="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55 Roman" pitchFamily="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55 Roman" pitchFamily="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55 Roman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55 Roman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55 Roman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55 Roman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ternidad.com/mutua-Fraternidad-Muprespa-red-centros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fraternidad.com/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s-ES" sz="1400" dirty="0" smtClean="0">
                <a:latin typeface="Futura Md BT" pitchFamily="34" charset="0"/>
                <a:ea typeface="ＭＳ Ｐゴシック" pitchFamily="34" charset="-128"/>
              </a:rPr>
              <a:t>BONUS: SISTEMA DE REDUCCIÓN DE LAS COTIZACIONES POR CONTINGENCIAS PROFESIONALES</a:t>
            </a:r>
          </a:p>
        </p:txBody>
      </p:sp>
      <p:sp>
        <p:nvSpPr>
          <p:cNvPr id="15363" name="2 Subtítulo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s-ES" dirty="0" smtClean="0">
                <a:latin typeface="Futura Lt BT" pitchFamily="34" charset="0"/>
                <a:ea typeface="ＭＳ Ｐゴシック" pitchFamily="34" charset="-128"/>
              </a:rPr>
              <a:t>FRATERNIDAD-MUPRESPA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-324544" y="404664"/>
            <a:ext cx="8496944" cy="720080"/>
          </a:xfrm>
          <a:prstGeom prst="rect">
            <a:avLst/>
          </a:prstGeom>
          <a:solidFill>
            <a:srgbClr val="008A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387" name="Picture 6" descr="schatten"/>
          <p:cNvPicPr>
            <a:picLocks noChangeAspect="1" noChangeArrowheads="1"/>
          </p:cNvPicPr>
          <p:nvPr/>
        </p:nvPicPr>
        <p:blipFill>
          <a:blip r:embed="rId4" cstate="print">
            <a:lum bright="36000"/>
          </a:blip>
          <a:srcRect/>
          <a:stretch>
            <a:fillRect/>
          </a:stretch>
        </p:blipFill>
        <p:spPr bwMode="auto">
          <a:xfrm>
            <a:off x="0" y="6243638"/>
            <a:ext cx="9144000" cy="12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61938" y="458788"/>
            <a:ext cx="8677275" cy="625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s-ES_tradnl" sz="3400" b="1" dirty="0">
                <a:solidFill>
                  <a:schemeClr val="bg1"/>
                </a:solidFill>
              </a:rPr>
              <a:t>ÍNDICE</a:t>
            </a:r>
            <a:endParaRPr lang="de-DE" sz="3400" b="1" dirty="0">
              <a:solidFill>
                <a:schemeClr val="bg1"/>
              </a:solidFill>
            </a:endParaRPr>
          </a:p>
        </p:txBody>
      </p:sp>
      <p:sp>
        <p:nvSpPr>
          <p:cNvPr id="16389" name="3 Marcador de contenido"/>
          <p:cNvSpPr txBox="1">
            <a:spLocks/>
          </p:cNvSpPr>
          <p:nvPr/>
        </p:nvSpPr>
        <p:spPr bwMode="auto">
          <a:xfrm>
            <a:off x="407988" y="1466850"/>
            <a:ext cx="8397875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¿Qué es el </a:t>
            </a:r>
            <a:r>
              <a:rPr lang="es-ES" sz="2000" dirty="0" err="1">
                <a:latin typeface="Futura Lt BT" pitchFamily="34" charset="0"/>
              </a:rPr>
              <a:t>bonus</a:t>
            </a:r>
            <a:r>
              <a:rPr lang="es-ES" sz="2000" dirty="0">
                <a:latin typeface="Futura Lt BT" pitchFamily="34" charset="0"/>
              </a:rPr>
              <a:t>? ¿Cuál es el objetivo de éste?</a:t>
            </a:r>
          </a:p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Financiación</a:t>
            </a:r>
          </a:p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Beneficiarios</a:t>
            </a:r>
          </a:p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Requisitos generales</a:t>
            </a:r>
          </a:p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Requisitos empresas: </a:t>
            </a:r>
          </a:p>
          <a:p>
            <a:pPr marL="647700" lvl="1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Con al menos 5.000 € cotizados</a:t>
            </a:r>
          </a:p>
          <a:p>
            <a:pPr marL="647700" lvl="1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Con menos de 5.000 € cotizados</a:t>
            </a:r>
          </a:p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Presentación de solicitudes</a:t>
            </a:r>
          </a:p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Autorización y abono del incentivo</a:t>
            </a:r>
          </a:p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Cuantía del incentivo</a:t>
            </a:r>
          </a:p>
          <a:p>
            <a:pPr marL="190500" indent="-190500" algn="just" eaLnBrk="0" hangingPunct="0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es-ES" sz="2000" dirty="0">
                <a:latin typeface="Futura Lt BT" pitchFamily="34" charset="0"/>
              </a:rPr>
              <a:t>Más información</a:t>
            </a:r>
          </a:p>
        </p:txBody>
      </p:sp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7566" y="4559300"/>
            <a:ext cx="1010034" cy="1441310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47627" y="4571999"/>
            <a:ext cx="2131098" cy="1406525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16392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61B59F51-8E70-4076-BBA4-01A35D17AE0D}" type="slidenum">
              <a:rPr lang="es-ES" sz="1000" b="1">
                <a:solidFill>
                  <a:schemeClr val="bg1"/>
                </a:solidFill>
              </a:rPr>
              <a:pPr algn="r" eaLnBrk="0" hangingPunct="0"/>
              <a:t>2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¿QUÉ ES EL BONUS? ¿CUÁL ES EL OBJETIVO DE ÉSTE?</a:t>
            </a:r>
          </a:p>
        </p:txBody>
      </p:sp>
      <p:sp>
        <p:nvSpPr>
          <p:cNvPr id="17410" name="3 Marcador de contenido"/>
          <p:cNvSpPr>
            <a:spLocks noGrp="1"/>
          </p:cNvSpPr>
          <p:nvPr>
            <p:ph idx="1"/>
          </p:nvPr>
        </p:nvSpPr>
        <p:spPr>
          <a:xfrm>
            <a:off x="428564" y="764704"/>
            <a:ext cx="8715436" cy="5286412"/>
          </a:xfrm>
        </p:spPr>
        <p:txBody>
          <a:bodyPr/>
          <a:lstStyle/>
          <a:p>
            <a:pPr algn="just">
              <a:buClr>
                <a:srgbClr val="029010"/>
              </a:buClr>
            </a:pPr>
            <a:r>
              <a:rPr lang="es-ES" u="sng" dirty="0" smtClean="0">
                <a:latin typeface="Futura Lt BT" pitchFamily="34" charset="0"/>
                <a:ea typeface="ＭＳ Ｐゴシック" pitchFamily="34" charset="-128"/>
              </a:rPr>
              <a:t>Bonificar las cuotas por contingencia profesional</a:t>
            </a:r>
            <a:r>
              <a:rPr lang="es-ES" dirty="0" smtClean="0">
                <a:latin typeface="Futura Lt BT" pitchFamily="34" charset="0"/>
                <a:ea typeface="ＭＳ Ｐゴシック" pitchFamily="34" charset="-128"/>
              </a:rPr>
              <a:t> de las empresas que:</a:t>
            </a:r>
          </a:p>
          <a:p>
            <a:pPr algn="just"/>
            <a:endParaRPr lang="es-ES" dirty="0" smtClean="0">
              <a:latin typeface="Futura Lt BT" pitchFamily="34" charset="0"/>
              <a:ea typeface="ＭＳ Ｐゴシック" pitchFamily="34" charset="-128"/>
            </a:endParaRPr>
          </a:p>
          <a:p>
            <a:pPr marL="533400" lvl="1" indent="-342900" algn="just">
              <a:buClr>
                <a:srgbClr val="029010"/>
              </a:buClr>
              <a:buFontTx/>
              <a:buAutoNum type="arabicPeriod"/>
            </a:pPr>
            <a:r>
              <a:rPr lang="es-ES" sz="2000" dirty="0" smtClean="0">
                <a:latin typeface="Futura Lt BT" pitchFamily="34" charset="0"/>
                <a:ea typeface="ＭＳ Ｐゴシック" pitchFamily="34" charset="-128"/>
              </a:rPr>
              <a:t>Reducen su siniestralidad</a:t>
            </a:r>
          </a:p>
          <a:p>
            <a:pPr marL="533400" lvl="1" indent="-342900" algn="just">
              <a:buClr>
                <a:srgbClr val="029010"/>
              </a:buClr>
              <a:buFontTx/>
              <a:buAutoNum type="arabicPeriod"/>
            </a:pPr>
            <a:endParaRPr lang="es-ES" sz="2000" dirty="0" smtClean="0">
              <a:latin typeface="Futura Lt BT" pitchFamily="34" charset="0"/>
              <a:ea typeface="ＭＳ Ｐゴシック" pitchFamily="34" charset="-128"/>
            </a:endParaRPr>
          </a:p>
          <a:p>
            <a:pPr marL="533400" lvl="1" indent="-342900" algn="just">
              <a:buClr>
                <a:srgbClr val="029010"/>
              </a:buClr>
              <a:buFontTx/>
              <a:buAutoNum type="arabicPeriod"/>
            </a:pPr>
            <a:r>
              <a:rPr lang="es-ES" sz="2000" dirty="0" smtClean="0">
                <a:latin typeface="Futura Lt BT" pitchFamily="34" charset="0"/>
                <a:ea typeface="ＭＳ Ｐゴシック" pitchFamily="34" charset="-128"/>
              </a:rPr>
              <a:t>Incentivan la prevención</a:t>
            </a:r>
          </a:p>
          <a:p>
            <a:endParaRPr lang="es-ES" dirty="0" smtClean="0">
              <a:ea typeface="ＭＳ Ｐゴシック" pitchFamily="34" charset="-128"/>
            </a:endParaRPr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0600" y="3946525"/>
            <a:ext cx="2514600" cy="2052638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17413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43123876-5CEC-4701-8320-FE13ACD59449}" type="slidenum">
              <a:rPr lang="es-ES" sz="1000" b="1">
                <a:solidFill>
                  <a:schemeClr val="bg1"/>
                </a:solidFill>
              </a:rPr>
              <a:pPr algn="r" eaLnBrk="0" hangingPunct="0"/>
              <a:t>3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ea typeface="ＭＳ Ｐゴシック" pitchFamily="34" charset="-128"/>
              </a:rPr>
              <a:t>FINANCIACIÓN</a:t>
            </a:r>
            <a:endParaRPr lang="es-ES" dirty="0" smtClean="0">
              <a:ea typeface="ＭＳ Ｐゴシック" pitchFamily="34" charset="-128"/>
            </a:endParaRPr>
          </a:p>
        </p:txBody>
      </p:sp>
      <p:sp>
        <p:nvSpPr>
          <p:cNvPr id="18435" name="3 Marcador de contenido"/>
          <p:cNvSpPr>
            <a:spLocks noGrp="1"/>
          </p:cNvSpPr>
          <p:nvPr>
            <p:ph idx="1"/>
          </p:nvPr>
        </p:nvSpPr>
        <p:spPr>
          <a:xfrm>
            <a:off x="467544" y="714356"/>
            <a:ext cx="7848872" cy="5286412"/>
          </a:xfrm>
        </p:spPr>
        <p:txBody>
          <a:bodyPr/>
          <a:lstStyle/>
          <a:p>
            <a:pPr algn="just">
              <a:buClr>
                <a:srgbClr val="029010"/>
              </a:buClr>
            </a:pPr>
            <a:r>
              <a:rPr lang="es-ES_tradnl" dirty="0" smtClean="0">
                <a:latin typeface="Futura Lt BT" pitchFamily="34" charset="0"/>
                <a:ea typeface="ＭＳ Ｐゴシック" pitchFamily="34" charset="-128"/>
              </a:rPr>
              <a:t>El sistema se financiará con cargo al 3 % del saldo en el Fondo de Prevención y Rehabilitación que cada mutua disponga a 31 de diciembre del ejercicio anterior</a:t>
            </a:r>
          </a:p>
          <a:p>
            <a:pPr algn="just">
              <a:buClr>
                <a:srgbClr val="029010"/>
              </a:buClr>
            </a:pPr>
            <a:endParaRPr lang="es-ES_tradnl" dirty="0" smtClean="0">
              <a:latin typeface="Futura Lt BT" pitchFamily="34" charset="0"/>
              <a:ea typeface="ＭＳ Ｐゴシック" pitchFamily="34" charset="-128"/>
            </a:endParaRPr>
          </a:p>
          <a:p>
            <a:pPr algn="just">
              <a:buClr>
                <a:srgbClr val="029010"/>
              </a:buClr>
            </a:pPr>
            <a:r>
              <a:rPr lang="es-ES_tradnl" dirty="0" smtClean="0">
                <a:latin typeface="Futura Lt BT" pitchFamily="34" charset="0"/>
                <a:ea typeface="ＭＳ Ｐゴシック" pitchFamily="34" charset="-128"/>
              </a:rPr>
              <a:t>Cada Mutua dispondrá como máximo de esta cantidad para bonificar a sus empresas beneficiarias. En caso de no ser suficiente, adicionalmente cada mutua podrá destinar a tal fin recursos procedentes de las reservas voluntarias, o reservas obligatorias por contingencia profesional en la cantidad que exceda del mínimo reglamentario</a:t>
            </a:r>
          </a:p>
          <a:p>
            <a:endParaRPr lang="es-ES_tradnl" sz="1800" dirty="0" smtClean="0">
              <a:ea typeface="ＭＳ Ｐゴシック" pitchFamily="34" charset="-128"/>
            </a:endParaRPr>
          </a:p>
          <a:p>
            <a:pPr>
              <a:buFont typeface="Wingdings" pitchFamily="2" charset="2"/>
              <a:buNone/>
            </a:pPr>
            <a:endParaRPr lang="es-ES_tradnl" sz="1800" dirty="0" smtClean="0">
              <a:ea typeface="ＭＳ Ｐゴシック" pitchFamily="34" charset="-128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5318" y="4041775"/>
            <a:ext cx="2505074" cy="16700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437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404C4FF2-0C2E-495F-8804-1D634A91EA0D}" type="slidenum">
              <a:rPr lang="es-ES" sz="1000" b="1">
                <a:solidFill>
                  <a:schemeClr val="bg1"/>
                </a:solidFill>
              </a:rPr>
              <a:pPr algn="r" eaLnBrk="0" hangingPunct="0"/>
              <a:t>4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ea typeface="ＭＳ Ｐゴシック" pitchFamily="34" charset="-128"/>
              </a:rPr>
              <a:t>BENEFICIARIOS</a:t>
            </a:r>
            <a:endParaRPr lang="es-ES" dirty="0" smtClean="0">
              <a:ea typeface="ＭＳ Ｐゴシック" pitchFamily="34" charset="-128"/>
            </a:endParaRPr>
          </a:p>
        </p:txBody>
      </p:sp>
      <p:sp>
        <p:nvSpPr>
          <p:cNvPr id="19459" name="3 Marcador de contenido"/>
          <p:cNvSpPr>
            <a:spLocks noGrp="1"/>
          </p:cNvSpPr>
          <p:nvPr>
            <p:ph idx="1"/>
          </p:nvPr>
        </p:nvSpPr>
        <p:spPr>
          <a:xfrm>
            <a:off x="467544" y="714356"/>
            <a:ext cx="8462174" cy="5286412"/>
          </a:xfrm>
        </p:spPr>
        <p:txBody>
          <a:bodyPr/>
          <a:lstStyle/>
          <a:p>
            <a:pPr>
              <a:buClr>
                <a:srgbClr val="029010"/>
              </a:buClr>
            </a:pPr>
            <a:r>
              <a:rPr lang="es-ES_tradnl" sz="2400" dirty="0" smtClean="0">
                <a:latin typeface="Futura Lt BT" pitchFamily="34" charset="0"/>
                <a:ea typeface="ＭＳ Ｐゴシック" pitchFamily="34" charset="-128"/>
              </a:rPr>
              <a:t>Todas las empresas asociadas a las mutuas que:</a:t>
            </a:r>
          </a:p>
          <a:p>
            <a:pPr>
              <a:buClr>
                <a:srgbClr val="029010"/>
              </a:buClr>
            </a:pPr>
            <a:endParaRPr lang="es-ES_tradnl" sz="2400" dirty="0" smtClean="0">
              <a:latin typeface="Futura Lt BT" pitchFamily="34" charset="0"/>
              <a:ea typeface="ＭＳ Ｐゴシック" pitchFamily="34" charset="-128"/>
            </a:endParaRPr>
          </a:p>
          <a:p>
            <a:pPr lvl="1">
              <a:buClr>
                <a:srgbClr val="029010"/>
              </a:buClr>
            </a:pPr>
            <a:r>
              <a:rPr lang="es-ES_tradnl" sz="2000" dirty="0" smtClean="0">
                <a:latin typeface="Futura Lt BT" pitchFamily="34" charset="0"/>
                <a:ea typeface="ＭＳ Ｐゴシック" pitchFamily="34" charset="-128"/>
              </a:rPr>
              <a:t>Soliciten dicha bonificación y</a:t>
            </a:r>
          </a:p>
          <a:p>
            <a:pPr lvl="1">
              <a:buClr>
                <a:srgbClr val="029010"/>
              </a:buClr>
            </a:pPr>
            <a:endParaRPr lang="es-ES_tradnl" sz="2000" dirty="0" smtClean="0">
              <a:latin typeface="Futura Lt BT" pitchFamily="34" charset="0"/>
              <a:ea typeface="ＭＳ Ｐゴシック" pitchFamily="34" charset="-128"/>
            </a:endParaRPr>
          </a:p>
          <a:p>
            <a:pPr lvl="1">
              <a:buClr>
                <a:srgbClr val="029010"/>
              </a:buClr>
            </a:pPr>
            <a:r>
              <a:rPr lang="es-ES_tradnl" sz="2000" dirty="0" smtClean="0">
                <a:latin typeface="Futura Lt BT" pitchFamily="34" charset="0"/>
                <a:ea typeface="ＭＳ Ｐゴシック" pitchFamily="34" charset="-128"/>
              </a:rPr>
              <a:t>Cumplan todos los requisitos</a:t>
            </a:r>
          </a:p>
          <a:p>
            <a:pPr>
              <a:buFont typeface="Wingdings" pitchFamily="2" charset="2"/>
              <a:buNone/>
            </a:pPr>
            <a:endParaRPr lang="es-ES_tradnl" sz="2400" dirty="0" smtClean="0">
              <a:ea typeface="ＭＳ Ｐゴシック" pitchFamily="34" charset="-128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1363" y="4257675"/>
            <a:ext cx="1154621" cy="1657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8675" y="4244974"/>
            <a:ext cx="1450086" cy="164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462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6C7C5F9C-809F-4ED2-AA54-51D554B22A0E}" type="slidenum">
              <a:rPr lang="es-ES" sz="1000" b="1">
                <a:solidFill>
                  <a:schemeClr val="bg1"/>
                </a:solidFill>
              </a:rPr>
              <a:pPr algn="r" eaLnBrk="0" hangingPunct="0"/>
              <a:t>5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BENEFICIARIOS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20483" name="3 Marcador de contenido"/>
          <p:cNvSpPr>
            <a:spLocks noGrp="1"/>
          </p:cNvSpPr>
          <p:nvPr>
            <p:ph idx="1"/>
          </p:nvPr>
        </p:nvSpPr>
        <p:spPr>
          <a:xfrm>
            <a:off x="467544" y="714356"/>
            <a:ext cx="7848872" cy="5286412"/>
          </a:xfrm>
        </p:spPr>
        <p:txBody>
          <a:bodyPr/>
          <a:lstStyle/>
          <a:p>
            <a:pPr>
              <a:buClr>
                <a:srgbClr val="029010"/>
              </a:buClr>
            </a:pPr>
            <a:r>
              <a:rPr lang="es-ES_tradnl" sz="2400" dirty="0" smtClean="0">
                <a:latin typeface="Futura Md" pitchFamily="34" charset="0"/>
                <a:ea typeface="ＭＳ Ｐゴシック" pitchFamily="34" charset="-128"/>
              </a:rPr>
              <a:t>Se distinguen dos grupos de empresas:</a:t>
            </a:r>
          </a:p>
          <a:p>
            <a:pPr>
              <a:buClr>
                <a:srgbClr val="029010"/>
              </a:buClr>
            </a:pPr>
            <a:endParaRPr lang="es-ES_tradnl" sz="2400" dirty="0" smtClean="0">
              <a:latin typeface="Futura Md" pitchFamily="34" charset="0"/>
              <a:ea typeface="ＭＳ Ｐゴシック" pitchFamily="34" charset="-128"/>
            </a:endParaRPr>
          </a:p>
          <a:p>
            <a:pPr lvl="1">
              <a:buClr>
                <a:srgbClr val="029010"/>
              </a:buClr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Que hayan cotizado al menos </a:t>
            </a:r>
            <a:r>
              <a:rPr lang="es-ES_tradnl" sz="2000" dirty="0" smtClean="0">
                <a:solidFill>
                  <a:srgbClr val="00B050"/>
                </a:solidFill>
                <a:latin typeface="Futura Md" pitchFamily="34" charset="0"/>
                <a:ea typeface="ＭＳ Ｐゴシック" pitchFamily="34" charset="-128"/>
              </a:rPr>
              <a:t>5.000 € </a:t>
            </a:r>
            <a:r>
              <a:rPr lang="es-ES_tradnl" sz="2000" dirty="0" smtClean="0">
                <a:solidFill>
                  <a:srgbClr val="00B050"/>
                </a:solidFill>
                <a:latin typeface="Futura Md" pitchFamily="34" charset="0"/>
                <a:ea typeface="ＭＳ Ｐゴシック" pitchFamily="34" charset="-128"/>
              </a:rPr>
              <a:t/>
            </a:r>
            <a:br>
              <a:rPr lang="es-ES_tradnl" sz="2000" dirty="0" smtClean="0">
                <a:solidFill>
                  <a:srgbClr val="00B050"/>
                </a:solidFill>
                <a:latin typeface="Futura Md" pitchFamily="34" charset="0"/>
                <a:ea typeface="ＭＳ Ｐゴシック" pitchFamily="34" charset="-128"/>
              </a:rPr>
            </a:b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en </a:t>
            </a:r>
            <a:r>
              <a:rPr lang="es-ES_tradnl" sz="2000" u="sng" dirty="0" smtClean="0">
                <a:latin typeface="Futura Md" pitchFamily="34" charset="0"/>
                <a:ea typeface="ＭＳ Ｐゴシック" pitchFamily="34" charset="-128"/>
              </a:rPr>
              <a:t>un periodo de observación</a:t>
            </a:r>
            <a:endParaRPr lang="es-ES_tradnl" sz="2000" dirty="0" smtClean="0">
              <a:latin typeface="Futura Md" pitchFamily="34" charset="0"/>
              <a:ea typeface="ＭＳ Ｐゴシック" pitchFamily="34" charset="-128"/>
            </a:endParaRPr>
          </a:p>
          <a:p>
            <a:pPr lvl="1">
              <a:buClr>
                <a:srgbClr val="029010"/>
              </a:buClr>
            </a:pPr>
            <a:endParaRPr lang="es-ES_tradnl" sz="2000" dirty="0" smtClean="0">
              <a:latin typeface="Futura Md" pitchFamily="34" charset="0"/>
              <a:ea typeface="ＭＳ Ｐゴシック" pitchFamily="34" charset="-128"/>
            </a:endParaRPr>
          </a:p>
          <a:p>
            <a:pPr lvl="1">
              <a:buClr>
                <a:srgbClr val="029010"/>
              </a:buClr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Que </a:t>
            </a: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hayan cotizado menos de </a:t>
            </a:r>
            <a:r>
              <a:rPr lang="es-ES_tradnl" sz="2000" dirty="0" smtClean="0">
                <a:solidFill>
                  <a:srgbClr val="00B050"/>
                </a:solidFill>
                <a:latin typeface="Futura Md" pitchFamily="34" charset="0"/>
                <a:ea typeface="ＭＳ Ｐゴシック" pitchFamily="34" charset="-128"/>
              </a:rPr>
              <a:t>5.000 €</a:t>
            </a: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 </a:t>
            </a: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/>
            </a:r>
            <a:b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</a:b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en </a:t>
            </a: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el </a:t>
            </a:r>
            <a:r>
              <a:rPr lang="es-ES_tradnl" sz="2000" u="sng" dirty="0" smtClean="0">
                <a:latin typeface="Futura Md" pitchFamily="34" charset="0"/>
                <a:ea typeface="ＭＳ Ｐゴシック" pitchFamily="34" charset="-128"/>
              </a:rPr>
              <a:t>periodo máximo de observación.</a:t>
            </a:r>
            <a:r>
              <a:rPr lang="es-ES" sz="2000" dirty="0" smtClean="0">
                <a:latin typeface="Futura Md" pitchFamily="34" charset="0"/>
                <a:ea typeface="ＭＳ Ｐゴシック" pitchFamily="34" charset="-128"/>
              </a:rPr>
              <a:t> (*)</a:t>
            </a:r>
            <a:br>
              <a:rPr lang="es-ES" sz="2000" dirty="0" smtClean="0">
                <a:latin typeface="Futura Md" pitchFamily="34" charset="0"/>
                <a:ea typeface="ＭＳ Ｐゴシック" pitchFamily="34" charset="-128"/>
              </a:rPr>
            </a:br>
            <a:r>
              <a:rPr lang="es-ES_tradnl" sz="2000" u="sng" dirty="0" smtClean="0">
                <a:latin typeface="Futura Md" pitchFamily="34" charset="0"/>
                <a:ea typeface="ＭＳ Ｐゴシック" pitchFamily="34" charset="-128"/>
              </a:rPr>
              <a:t> </a:t>
            </a:r>
          </a:p>
          <a:p>
            <a:pPr lvl="1"/>
            <a:endParaRPr lang="es-ES_tradnl" sz="2000" dirty="0" smtClean="0">
              <a:ea typeface="ＭＳ Ｐゴシック" pitchFamily="34" charset="-128"/>
            </a:endParaRPr>
          </a:p>
          <a:p>
            <a:pPr>
              <a:buFont typeface="Wingdings" pitchFamily="2" charset="2"/>
              <a:buNone/>
            </a:pPr>
            <a:endParaRPr lang="es-ES_tradnl" sz="2400" dirty="0" smtClean="0">
              <a:ea typeface="ＭＳ Ｐゴシック" pitchFamily="34" charset="-128"/>
            </a:endParaRPr>
          </a:p>
        </p:txBody>
      </p:sp>
      <p:sp>
        <p:nvSpPr>
          <p:cNvPr id="20485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4991F8FB-8246-4C0C-8640-493EF97E6CED}" type="slidenum">
              <a:rPr lang="es-ES" sz="1000" b="1">
                <a:solidFill>
                  <a:schemeClr val="bg1"/>
                </a:solidFill>
              </a:rPr>
              <a:pPr algn="r" eaLnBrk="0" hangingPunct="0"/>
              <a:t>6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  <p:sp>
        <p:nvSpPr>
          <p:cNvPr id="20486" name="6 Rectángulo"/>
          <p:cNvSpPr>
            <a:spLocks noChangeArrowheads="1"/>
          </p:cNvSpPr>
          <p:nvPr/>
        </p:nvSpPr>
        <p:spPr bwMode="auto">
          <a:xfrm>
            <a:off x="785786" y="5214950"/>
            <a:ext cx="7704856" cy="738664"/>
          </a:xfrm>
          <a:custGeom>
            <a:avLst/>
            <a:gdLst>
              <a:gd name="connsiteX0" fmla="*/ 0 w 7762875"/>
              <a:gd name="connsiteY0" fmla="*/ 0 h 738664"/>
              <a:gd name="connsiteX1" fmla="*/ 7762875 w 7762875"/>
              <a:gd name="connsiteY1" fmla="*/ 0 h 738664"/>
              <a:gd name="connsiteX2" fmla="*/ 7762875 w 7762875"/>
              <a:gd name="connsiteY2" fmla="*/ 738664 h 738664"/>
              <a:gd name="connsiteX3" fmla="*/ 0 w 7762875"/>
              <a:gd name="connsiteY3" fmla="*/ 738664 h 738664"/>
              <a:gd name="connsiteX4" fmla="*/ 0 w 7762875"/>
              <a:gd name="connsiteY4" fmla="*/ 0 h 738664"/>
              <a:gd name="connsiteX0" fmla="*/ 0 w 7762875"/>
              <a:gd name="connsiteY0" fmla="*/ 0 h 738664"/>
              <a:gd name="connsiteX1" fmla="*/ 7762875 w 7762875"/>
              <a:gd name="connsiteY1" fmla="*/ 0 h 738664"/>
              <a:gd name="connsiteX2" fmla="*/ 7762875 w 7762875"/>
              <a:gd name="connsiteY2" fmla="*/ 738664 h 738664"/>
              <a:gd name="connsiteX3" fmla="*/ 31676 w 7762875"/>
              <a:gd name="connsiteY3" fmla="*/ 478879 h 738664"/>
              <a:gd name="connsiteX4" fmla="*/ 0 w 7762875"/>
              <a:gd name="connsiteY4" fmla="*/ 0 h 738664"/>
              <a:gd name="connsiteX0" fmla="*/ 0 w 7808540"/>
              <a:gd name="connsiteY0" fmla="*/ 0 h 478879"/>
              <a:gd name="connsiteX1" fmla="*/ 7762875 w 7808540"/>
              <a:gd name="connsiteY1" fmla="*/ 0 h 478879"/>
              <a:gd name="connsiteX2" fmla="*/ 7808540 w 7808540"/>
              <a:gd name="connsiteY2" fmla="*/ 478879 h 478879"/>
              <a:gd name="connsiteX3" fmla="*/ 31676 w 7808540"/>
              <a:gd name="connsiteY3" fmla="*/ 478879 h 478879"/>
              <a:gd name="connsiteX4" fmla="*/ 0 w 7808540"/>
              <a:gd name="connsiteY4" fmla="*/ 0 h 478879"/>
              <a:gd name="connsiteX0" fmla="*/ 0 w 7808540"/>
              <a:gd name="connsiteY0" fmla="*/ 0 h 478880"/>
              <a:gd name="connsiteX1" fmla="*/ 7762875 w 7808540"/>
              <a:gd name="connsiteY1" fmla="*/ 0 h 478880"/>
              <a:gd name="connsiteX2" fmla="*/ 7808540 w 7808540"/>
              <a:gd name="connsiteY2" fmla="*/ 478879 h 478880"/>
              <a:gd name="connsiteX3" fmla="*/ 31675 w 7808540"/>
              <a:gd name="connsiteY3" fmla="*/ 478880 h 478880"/>
              <a:gd name="connsiteX4" fmla="*/ 0 w 7808540"/>
              <a:gd name="connsiteY4" fmla="*/ 0 h 478880"/>
              <a:gd name="connsiteX0" fmla="*/ 0 w 7776865"/>
              <a:gd name="connsiteY0" fmla="*/ 46831 h 478880"/>
              <a:gd name="connsiteX1" fmla="*/ 7731200 w 7776865"/>
              <a:gd name="connsiteY1" fmla="*/ 0 h 478880"/>
              <a:gd name="connsiteX2" fmla="*/ 7776865 w 7776865"/>
              <a:gd name="connsiteY2" fmla="*/ 478879 h 478880"/>
              <a:gd name="connsiteX3" fmla="*/ 0 w 7776865"/>
              <a:gd name="connsiteY3" fmla="*/ 478880 h 478880"/>
              <a:gd name="connsiteX4" fmla="*/ 0 w 7776865"/>
              <a:gd name="connsiteY4" fmla="*/ 46831 h 478880"/>
              <a:gd name="connsiteX0" fmla="*/ 0 w 7731200"/>
              <a:gd name="connsiteY0" fmla="*/ 46831 h 478880"/>
              <a:gd name="connsiteX1" fmla="*/ 7731200 w 7731200"/>
              <a:gd name="connsiteY1" fmla="*/ 0 h 478880"/>
              <a:gd name="connsiteX2" fmla="*/ 7704856 w 7731200"/>
              <a:gd name="connsiteY2" fmla="*/ 478879 h 478880"/>
              <a:gd name="connsiteX3" fmla="*/ 0 w 7731200"/>
              <a:gd name="connsiteY3" fmla="*/ 478880 h 478880"/>
              <a:gd name="connsiteX4" fmla="*/ 0 w 7731200"/>
              <a:gd name="connsiteY4" fmla="*/ 46831 h 478880"/>
              <a:gd name="connsiteX0" fmla="*/ 0 w 7704856"/>
              <a:gd name="connsiteY0" fmla="*/ 72008 h 504057"/>
              <a:gd name="connsiteX1" fmla="*/ 7704856 w 7704856"/>
              <a:gd name="connsiteY1" fmla="*/ 0 h 504057"/>
              <a:gd name="connsiteX2" fmla="*/ 7704856 w 7704856"/>
              <a:gd name="connsiteY2" fmla="*/ 504056 h 504057"/>
              <a:gd name="connsiteX3" fmla="*/ 0 w 7704856"/>
              <a:gd name="connsiteY3" fmla="*/ 504057 h 504057"/>
              <a:gd name="connsiteX4" fmla="*/ 0 w 7704856"/>
              <a:gd name="connsiteY4" fmla="*/ 72008 h 504057"/>
              <a:gd name="connsiteX0" fmla="*/ 0 w 7704856"/>
              <a:gd name="connsiteY0" fmla="*/ 1 h 504057"/>
              <a:gd name="connsiteX1" fmla="*/ 7704856 w 7704856"/>
              <a:gd name="connsiteY1" fmla="*/ 0 h 504057"/>
              <a:gd name="connsiteX2" fmla="*/ 7704856 w 7704856"/>
              <a:gd name="connsiteY2" fmla="*/ 504056 h 504057"/>
              <a:gd name="connsiteX3" fmla="*/ 0 w 7704856"/>
              <a:gd name="connsiteY3" fmla="*/ 504057 h 504057"/>
              <a:gd name="connsiteX4" fmla="*/ 0 w 7704856"/>
              <a:gd name="connsiteY4" fmla="*/ 1 h 504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04856" h="504057">
                <a:moveTo>
                  <a:pt x="0" y="1"/>
                </a:moveTo>
                <a:lnTo>
                  <a:pt x="7704856" y="0"/>
                </a:lnTo>
                <a:lnTo>
                  <a:pt x="7704856" y="504056"/>
                </a:lnTo>
                <a:lnTo>
                  <a:pt x="0" y="504057"/>
                </a:lnTo>
                <a:lnTo>
                  <a:pt x="0" y="1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200" dirty="0">
                <a:latin typeface="Futura Md" pitchFamily="34" charset="0"/>
              </a:rPr>
              <a:t>(*) </a:t>
            </a:r>
            <a:r>
              <a:rPr lang="es-ES" sz="1200" dirty="0" smtClean="0">
                <a:latin typeface="Futura Md" pitchFamily="34" charset="0"/>
              </a:rPr>
              <a:t>Para empresas creadas en el 2010, estas podrán solicitar la concesión de este incentivo estando comprendido el periodo de observación por los ejercicios 2010, 2011, 2012 y 2013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7" name="6 Rectángulo redondeado"/>
          <p:cNvSpPr/>
          <p:nvPr/>
        </p:nvSpPr>
        <p:spPr>
          <a:xfrm>
            <a:off x="785786" y="3786190"/>
            <a:ext cx="7715304" cy="12858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eaLnBrk="0" hangingPunct="0">
              <a:defRPr/>
            </a:pPr>
            <a:r>
              <a:rPr lang="es-ES_tradnl" b="1" dirty="0" smtClean="0">
                <a:solidFill>
                  <a:schemeClr val="bg1"/>
                </a:solidFill>
                <a:latin typeface="Futura Md" pitchFamily="34" charset="0"/>
                <a:ea typeface="ＭＳ Ｐゴシック" charset="-128"/>
              </a:rPr>
              <a:t>Periodo de observación: </a:t>
            </a:r>
            <a:r>
              <a:rPr lang="es-ES_tradnl" dirty="0" smtClean="0">
                <a:solidFill>
                  <a:schemeClr val="bg1"/>
                </a:solidFill>
                <a:latin typeface="Futura Md" pitchFamily="34" charset="0"/>
                <a:ea typeface="ＭＳ Ｐゴシック" charset="-128"/>
              </a:rPr>
              <a:t>Es el número de ejercicios naturales consecutivos e inmediatamente anterior a la solicitud que no hayan formado parte de una solicitud anterior, con un máximo de 4 ejercicios. El primer ejercicio natural es el 2009.</a:t>
            </a:r>
            <a:endParaRPr lang="es-ES_tradnl" dirty="0">
              <a:solidFill>
                <a:schemeClr val="bg1"/>
              </a:solidFill>
              <a:latin typeface="Futura Md" pitchFamily="34" charset="0"/>
              <a:ea typeface="ＭＳ Ｐゴシック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REQUISITOS GENERALES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21506" name="3 Marcador de contenido"/>
          <p:cNvSpPr>
            <a:spLocks noGrp="1"/>
          </p:cNvSpPr>
          <p:nvPr>
            <p:ph idx="1"/>
          </p:nvPr>
        </p:nvSpPr>
        <p:spPr>
          <a:xfrm>
            <a:off x="467544" y="714356"/>
            <a:ext cx="7920880" cy="5286412"/>
          </a:xfrm>
        </p:spPr>
        <p:txBody>
          <a:bodyPr/>
          <a:lstStyle/>
          <a:p>
            <a:pPr marL="457200" indent="-457200">
              <a:buClr>
                <a:srgbClr val="029010"/>
              </a:buClr>
              <a:buFont typeface="Arial" pitchFamily="34" charset="0"/>
              <a:buAutoNum type="arabicPeriod"/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Haber realizado inversiones, documentadas y cuantificadas, en instalaciones o procesos en materia de prevención de riesgos laborales</a:t>
            </a:r>
          </a:p>
          <a:p>
            <a:pPr marL="457200" indent="-457200">
              <a:buClr>
                <a:srgbClr val="029010"/>
              </a:buClr>
              <a:buFont typeface="Arial" pitchFamily="34" charset="0"/>
              <a:buAutoNum type="arabicPeriod"/>
            </a:pPr>
            <a:endParaRPr lang="es-ES_tradnl" sz="2000" dirty="0" smtClean="0">
              <a:latin typeface="Futura Md" pitchFamily="34" charset="0"/>
              <a:ea typeface="ＭＳ Ｐゴシック" pitchFamily="34" charset="-128"/>
            </a:endParaRPr>
          </a:p>
          <a:p>
            <a:pPr marL="457200" indent="-457200">
              <a:buClr>
                <a:srgbClr val="029010"/>
              </a:buClr>
              <a:buFont typeface="Arial" pitchFamily="34" charset="0"/>
              <a:buAutoNum type="arabicPeriod"/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No rebasar en el periodo de observación los tres límites que se establezcan en el CNAE de cada empresa (se publicaran junto a las normas  de cotización de cada año) </a:t>
            </a:r>
            <a:r>
              <a:rPr lang="es-ES_tradnl" sz="2000" b="1" dirty="0" smtClean="0">
                <a:latin typeface="Futura Md" pitchFamily="34" charset="0"/>
                <a:ea typeface="ＭＳ Ｐゴシック" pitchFamily="34" charset="-128"/>
              </a:rPr>
              <a:t>(1)</a:t>
            </a:r>
          </a:p>
          <a:p>
            <a:pPr marL="1019175" lvl="3" indent="-457200">
              <a:buFontTx/>
              <a:buNone/>
            </a:pPr>
            <a:endParaRPr lang="es-ES_tradnl" sz="1300" b="1" dirty="0" smtClean="0">
              <a:latin typeface="Futura Md" pitchFamily="34" charset="0"/>
              <a:ea typeface="ＭＳ Ｐゴシック" pitchFamily="34" charset="-128"/>
            </a:endParaRPr>
          </a:p>
          <a:p>
            <a:pPr marL="1019175" lvl="3" indent="-457200">
              <a:buFontTx/>
              <a:buNone/>
            </a:pPr>
            <a:r>
              <a:rPr lang="es-ES_tradnl" sz="1300" b="1" dirty="0" smtClean="0">
                <a:latin typeface="Futura Md" pitchFamily="34" charset="0"/>
                <a:ea typeface="ＭＳ Ｐゴシック" pitchFamily="34" charset="-128"/>
              </a:rPr>
              <a:t>(</a:t>
            </a:r>
            <a:r>
              <a:rPr lang="es-ES_tradnl" sz="1300" b="1" dirty="0" smtClean="0">
                <a:latin typeface="Futura Md" pitchFamily="34" charset="0"/>
                <a:ea typeface="ＭＳ Ｐゴシック" pitchFamily="34" charset="-128"/>
              </a:rPr>
              <a:t>1)</a:t>
            </a:r>
            <a:r>
              <a:rPr lang="es-ES_tradnl" sz="1300" dirty="0" smtClean="0">
                <a:latin typeface="Futura Md" pitchFamily="34" charset="0"/>
                <a:ea typeface="ＭＳ Ｐゴシック" pitchFamily="34" charset="-128"/>
              </a:rPr>
              <a:t>Valores límite año 2013. </a:t>
            </a:r>
            <a:r>
              <a:rPr lang="es-ES" sz="1400" dirty="0" smtClean="0">
                <a:latin typeface="Futura Md" pitchFamily="34" charset="0"/>
              </a:rPr>
              <a:t>Orden </a:t>
            </a:r>
            <a:r>
              <a:rPr lang="es-ES" sz="1400" dirty="0" err="1" smtClean="0">
                <a:latin typeface="Futura Md" pitchFamily="34" charset="0"/>
              </a:rPr>
              <a:t>ESS</a:t>
            </a:r>
            <a:r>
              <a:rPr lang="es-ES" sz="1400" dirty="0" smtClean="0">
                <a:latin typeface="Futura Md" pitchFamily="34" charset="0"/>
              </a:rPr>
              <a:t>/106/2014</a:t>
            </a:r>
            <a:endParaRPr lang="es-ES_tradnl" sz="1300" dirty="0" smtClean="0">
              <a:latin typeface="Futura Md" pitchFamily="34" charset="0"/>
              <a:ea typeface="ＭＳ Ｐゴシック" pitchFamily="34" charset="-128"/>
            </a:endParaRP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72150" y="3821113"/>
            <a:ext cx="2857500" cy="2143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509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077FFFF1-0FB9-4398-93CD-EC314DBCB829}" type="slidenum">
              <a:rPr lang="es-ES" sz="1000" b="1">
                <a:solidFill>
                  <a:schemeClr val="bg1"/>
                </a:solidFill>
              </a:rPr>
              <a:pPr algn="r" eaLnBrk="0" hangingPunct="0"/>
              <a:t>7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3 Marcador de contenido"/>
          <p:cNvSpPr>
            <a:spLocks noGrp="1"/>
          </p:cNvSpPr>
          <p:nvPr>
            <p:ph idx="1"/>
          </p:nvPr>
        </p:nvSpPr>
        <p:spPr>
          <a:xfrm>
            <a:off x="571472" y="692696"/>
            <a:ext cx="8001056" cy="4950882"/>
          </a:xfrm>
        </p:spPr>
        <p:txBody>
          <a:bodyPr/>
          <a:lstStyle/>
          <a:p>
            <a:pPr marL="457200" indent="-457200">
              <a:buClr>
                <a:srgbClr val="029010"/>
              </a:buClr>
            </a:pPr>
            <a:r>
              <a:rPr lang="es-ES_tradnl" dirty="0" smtClean="0">
                <a:latin typeface="Futura Md" pitchFamily="34" charset="0"/>
                <a:ea typeface="ＭＳ Ｐゴシック" pitchFamily="34" charset="-128"/>
              </a:rPr>
              <a:t>Los límites se calculan así:</a:t>
            </a:r>
          </a:p>
          <a:p>
            <a:pPr marL="457200" indent="-457200">
              <a:buClr>
                <a:srgbClr val="029010"/>
              </a:buClr>
            </a:pPr>
            <a:endParaRPr lang="es-ES_tradnl" dirty="0" smtClean="0">
              <a:latin typeface="Futura Md" pitchFamily="34" charset="0"/>
              <a:ea typeface="ＭＳ Ｐゴシック" pitchFamily="34" charset="-128"/>
            </a:endParaRPr>
          </a:p>
          <a:p>
            <a:pPr marL="647700" lvl="1" indent="-457200">
              <a:buClr>
                <a:schemeClr val="tx1"/>
              </a:buClr>
            </a:pPr>
            <a:r>
              <a:rPr lang="es-ES_tradnl" sz="2000" u="sng" dirty="0" smtClean="0">
                <a:latin typeface="Futura Md" pitchFamily="34" charset="0"/>
                <a:ea typeface="ＭＳ Ｐゴシック" pitchFamily="34" charset="-128"/>
              </a:rPr>
              <a:t>A) Indicador de siniestralidad general (I)</a:t>
            </a:r>
          </a:p>
          <a:p>
            <a:pPr marL="647700" lvl="1" indent="-457200"/>
            <a:endParaRPr lang="es-ES_tradnl" sz="1800" u="sng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marL="828675" lvl="2" indent="-457200">
              <a:buFontTx/>
              <a:buNone/>
            </a:pPr>
            <a:r>
              <a:rPr lang="es-ES_tradnl" sz="2000" b="1" dirty="0" smtClean="0">
                <a:latin typeface="Futura Lt BT" pitchFamily="34" charset="0"/>
                <a:ea typeface="ＭＳ Ｐゴシック" pitchFamily="34" charset="-128"/>
              </a:rPr>
              <a:t>Se </a:t>
            </a:r>
            <a:r>
              <a:rPr lang="es-ES_tradnl" sz="2000" b="1" dirty="0" smtClean="0">
                <a:latin typeface="Futura Lt BT" pitchFamily="34" charset="0"/>
                <a:ea typeface="ＭＳ Ｐゴシック" pitchFamily="34" charset="-128"/>
              </a:rPr>
              <a:t>excluyen los accidentes </a:t>
            </a:r>
            <a:r>
              <a:rPr lang="es-ES_tradnl" sz="2000" b="1" dirty="0" smtClean="0">
                <a:latin typeface="Futura Lt BT" pitchFamily="34" charset="0"/>
                <a:ea typeface="ＭＳ Ｐゴシック" pitchFamily="34" charset="-128"/>
              </a:rPr>
              <a:t>in-</a:t>
            </a:r>
            <a:r>
              <a:rPr lang="es-ES_tradnl" sz="2000" b="1" dirty="0" err="1" smtClean="0">
                <a:latin typeface="Futura Lt BT" pitchFamily="34" charset="0"/>
                <a:ea typeface="ＭＳ Ｐゴシック" pitchFamily="34" charset="-128"/>
              </a:rPr>
              <a:t>itinere</a:t>
            </a:r>
            <a:r>
              <a:rPr lang="es-ES_tradnl" sz="2000" b="1" dirty="0" smtClean="0">
                <a:latin typeface="Futura Lt BT" pitchFamily="34" charset="0"/>
                <a:ea typeface="ＭＳ Ｐゴシック" pitchFamily="34" charset="-128"/>
              </a:rPr>
              <a:t>.</a:t>
            </a:r>
          </a:p>
        </p:txBody>
      </p:sp>
      <p:sp>
        <p:nvSpPr>
          <p:cNvPr id="8" name="7 Rectángulo redondeado"/>
          <p:cNvSpPr/>
          <p:nvPr/>
        </p:nvSpPr>
        <p:spPr>
          <a:xfrm>
            <a:off x="428596" y="2071678"/>
            <a:ext cx="8072494" cy="264320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2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Importe total de la prestación por IT derivada de </a:t>
            </a:r>
          </a:p>
          <a:p>
            <a:pPr marL="0" lvl="2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Contingencias Profesionales durante el periodo </a:t>
            </a:r>
          </a:p>
          <a:p>
            <a:pPr marL="0" lvl="2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de </a:t>
            </a: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observación</a:t>
            </a:r>
          </a:p>
          <a:p>
            <a:pPr marL="0" lvl="2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_____________________________________________   </a:t>
            </a: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x 100 &lt; α i</a:t>
            </a:r>
          </a:p>
          <a:p>
            <a:pPr marL="0" lvl="2" algn="ctr">
              <a:buFont typeface="Wingdings" pitchFamily="2" charset="2"/>
              <a:buNone/>
            </a:pPr>
            <a:endParaRPr lang="es-ES_tradnl" sz="2000" dirty="0" smtClean="0">
              <a:solidFill>
                <a:schemeClr val="bg1"/>
              </a:solidFill>
              <a:latin typeface="Futura Md" pitchFamily="34" charset="0"/>
              <a:ea typeface="ＭＳ Ｐゴシック" pitchFamily="34" charset="-128"/>
            </a:endParaRPr>
          </a:p>
          <a:p>
            <a:pPr marL="0" lvl="2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Cuotas totales por contingencias profesionales </a:t>
            </a:r>
          </a:p>
          <a:p>
            <a:pPr marL="0" lvl="2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durante el periodo de observación</a:t>
            </a:r>
          </a:p>
        </p:txBody>
      </p:sp>
      <p:sp>
        <p:nvSpPr>
          <p:cNvPr id="2253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REQUISITOS GENERALES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pic>
        <p:nvPicPr>
          <p:cNvPr id="9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857760"/>
            <a:ext cx="1403758" cy="1238250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22534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700E779C-5089-456C-A7A2-E01F3E5C2DDD}" type="slidenum">
              <a:rPr lang="es-ES" sz="1000" b="1">
                <a:solidFill>
                  <a:schemeClr val="bg1"/>
                </a:solidFill>
              </a:rPr>
              <a:pPr algn="r" eaLnBrk="0" hangingPunct="0"/>
              <a:t>8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REQUISITOS GENERALES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23555" name="3 Marcador de contenido"/>
          <p:cNvSpPr>
            <a:spLocks noGrp="1"/>
          </p:cNvSpPr>
          <p:nvPr>
            <p:ph idx="1"/>
          </p:nvPr>
        </p:nvSpPr>
        <p:spPr>
          <a:xfrm>
            <a:off x="249052" y="1166924"/>
            <a:ext cx="8715436" cy="5286412"/>
          </a:xfrm>
        </p:spPr>
        <p:txBody>
          <a:bodyPr/>
          <a:lstStyle/>
          <a:p>
            <a:pPr marL="647700" lvl="1" indent="-457200">
              <a:buClr>
                <a:srgbClr val="029010"/>
              </a:buClr>
            </a:pPr>
            <a:r>
              <a:rPr lang="es-ES_tradnl" sz="2000" u="sng" dirty="0" smtClean="0">
                <a:latin typeface="Futura Md" pitchFamily="34" charset="0"/>
                <a:ea typeface="ＭＳ Ｐゴシック" pitchFamily="34" charset="-128"/>
              </a:rPr>
              <a:t>B) Indicador de siniestralidad general (II)</a:t>
            </a:r>
          </a:p>
          <a:p>
            <a:pPr marL="647700" lvl="1" indent="-457200"/>
            <a:endParaRPr lang="es-ES_tradnl" sz="20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marL="828675" lvl="2" indent="-457200">
              <a:buFontTx/>
              <a:buNone/>
            </a:pPr>
            <a:r>
              <a:rPr lang="es-ES_tradnl" sz="2000" b="1" dirty="0" smtClean="0">
                <a:latin typeface="Futura Md" pitchFamily="34" charset="0"/>
                <a:ea typeface="ＭＳ Ｐゴシック" pitchFamily="34" charset="-128"/>
              </a:rPr>
              <a:t>Se </a:t>
            </a:r>
            <a:r>
              <a:rPr lang="es-ES_tradnl" sz="2000" b="1" dirty="0" smtClean="0">
                <a:latin typeface="Futura Md" pitchFamily="34" charset="0"/>
                <a:ea typeface="ＭＳ Ｐゴシック" pitchFamily="34" charset="-128"/>
              </a:rPr>
              <a:t>excluyen los accidentes in </a:t>
            </a:r>
            <a:r>
              <a:rPr lang="es-ES_tradnl" sz="2000" b="1" dirty="0" err="1" smtClean="0">
                <a:latin typeface="Futura Md" pitchFamily="34" charset="0"/>
                <a:ea typeface="ＭＳ Ｐゴシック" pitchFamily="34" charset="-128"/>
              </a:rPr>
              <a:t>itinere</a:t>
            </a:r>
            <a:r>
              <a:rPr lang="es-ES_tradnl" sz="2000" b="1" dirty="0" smtClean="0">
                <a:latin typeface="Futura Md" pitchFamily="34" charset="0"/>
                <a:ea typeface="ＭＳ Ｐゴシック" pitchFamily="34" charset="-128"/>
              </a:rPr>
              <a:t>.</a:t>
            </a:r>
          </a:p>
        </p:txBody>
      </p:sp>
      <p:pic>
        <p:nvPicPr>
          <p:cNvPr id="6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8214" y="4765675"/>
            <a:ext cx="1403758" cy="1238250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23558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50A1D6E3-71DB-4D47-A4B4-ABE424A0E1B4}" type="slidenum">
              <a:rPr lang="es-ES" sz="1000" b="1">
                <a:solidFill>
                  <a:schemeClr val="bg1"/>
                </a:solidFill>
              </a:rPr>
              <a:pPr algn="r" eaLnBrk="0" hangingPunct="0"/>
              <a:t>9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  <p:sp>
        <p:nvSpPr>
          <p:cNvPr id="8" name="7 Rectángulo redondeado"/>
          <p:cNvSpPr/>
          <p:nvPr/>
        </p:nvSpPr>
        <p:spPr>
          <a:xfrm>
            <a:off x="428596" y="1714488"/>
            <a:ext cx="8072494" cy="264320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Número total de partes de AT y EP con baja</a:t>
            </a:r>
          </a:p>
          <a:p>
            <a:pPr marL="0" lvl="1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laboral durante el periodo de observación</a:t>
            </a:r>
          </a:p>
          <a:p>
            <a:pPr marL="0" lvl="1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_____________________________________________   </a:t>
            </a: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x 10.000 &lt; </a:t>
            </a:r>
            <a:r>
              <a:rPr lang="es-ES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β</a:t>
            </a: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 i</a:t>
            </a:r>
          </a:p>
          <a:p>
            <a:pPr marL="0" lvl="1">
              <a:buFont typeface="Wingdings" pitchFamily="2" charset="2"/>
              <a:buNone/>
            </a:pPr>
            <a:endParaRPr lang="es-ES_tradnl" sz="2000" dirty="0" smtClean="0">
              <a:solidFill>
                <a:schemeClr val="bg1"/>
              </a:solidFill>
              <a:latin typeface="Futura Md" pitchFamily="34" charset="0"/>
              <a:ea typeface="ＭＳ Ｐゴシック" pitchFamily="34" charset="-128"/>
            </a:endParaRPr>
          </a:p>
          <a:p>
            <a:pPr marL="0" lvl="1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Cuotas totales por contingencias profesionales </a:t>
            </a:r>
          </a:p>
          <a:p>
            <a:pPr marL="0" lvl="1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durante el periodo de observación</a:t>
            </a:r>
          </a:p>
          <a:p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3 Marcador de contenido"/>
          <p:cNvSpPr>
            <a:spLocks noGrp="1"/>
          </p:cNvSpPr>
          <p:nvPr>
            <p:ph idx="1"/>
          </p:nvPr>
        </p:nvSpPr>
        <p:spPr>
          <a:xfrm>
            <a:off x="214282" y="1238932"/>
            <a:ext cx="8715436" cy="5286412"/>
          </a:xfrm>
        </p:spPr>
        <p:txBody>
          <a:bodyPr/>
          <a:lstStyle/>
          <a:p>
            <a:pPr marL="647700" lvl="1" indent="-457200"/>
            <a:r>
              <a:rPr lang="es-ES_tradnl" sz="2000" u="sng" dirty="0" smtClean="0">
                <a:latin typeface="Futura Md" pitchFamily="34" charset="0"/>
                <a:ea typeface="ＭＳ Ｐゴシック" pitchFamily="34" charset="-128"/>
              </a:rPr>
              <a:t>C) Indicador de siniestralidad extrema</a:t>
            </a:r>
          </a:p>
          <a:p>
            <a:pPr marL="647700" lvl="1" indent="-457200"/>
            <a:endParaRPr lang="es-ES_tradnl" sz="20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lvl="3">
              <a:buFontTx/>
              <a:buNone/>
            </a:pPr>
            <a:endParaRPr lang="es-ES_tradnl" sz="1600" dirty="0" smtClean="0">
              <a:ea typeface="ＭＳ Ｐゴシック" pitchFamily="34" charset="-128"/>
            </a:endParaRPr>
          </a:p>
          <a:p>
            <a:pPr marL="828675" lvl="2" indent="-457200">
              <a:buFontTx/>
              <a:buNone/>
            </a:pPr>
            <a:r>
              <a:rPr lang="es-ES_tradnl" sz="2000" b="1" dirty="0" smtClean="0">
                <a:latin typeface="Futura Lt BT" pitchFamily="34" charset="0"/>
                <a:ea typeface="ＭＳ Ｐゴシック" pitchFamily="34" charset="-128"/>
              </a:rPr>
              <a:t>Se </a:t>
            </a:r>
            <a:r>
              <a:rPr lang="es-ES_tradnl" sz="2000" b="1" dirty="0" smtClean="0">
                <a:latin typeface="Futura Lt BT" pitchFamily="34" charset="0"/>
                <a:ea typeface="ＭＳ Ｐゴシック" pitchFamily="34" charset="-128"/>
              </a:rPr>
              <a:t>excluyen los accidentes </a:t>
            </a:r>
            <a:r>
              <a:rPr lang="es-ES_tradnl" sz="2000" b="1" dirty="0" smtClean="0">
                <a:latin typeface="Futura Lt BT" pitchFamily="34" charset="0"/>
                <a:ea typeface="ＭＳ Ｐゴシック" pitchFamily="34" charset="-128"/>
              </a:rPr>
              <a:t>in-</a:t>
            </a:r>
            <a:r>
              <a:rPr lang="es-ES_tradnl" sz="2000" b="1" dirty="0" err="1" smtClean="0">
                <a:latin typeface="Futura Lt BT" pitchFamily="34" charset="0"/>
                <a:ea typeface="ＭＳ Ｐゴシック" pitchFamily="34" charset="-128"/>
              </a:rPr>
              <a:t>itinere</a:t>
            </a:r>
            <a:r>
              <a:rPr lang="es-ES_tradnl" sz="2000" b="1" dirty="0" smtClean="0">
                <a:latin typeface="Futura Lt BT" pitchFamily="34" charset="0"/>
                <a:ea typeface="ＭＳ Ｐゴシック" pitchFamily="34" charset="-128"/>
              </a:rPr>
              <a:t>.</a:t>
            </a:r>
          </a:p>
        </p:txBody>
      </p:sp>
      <p:sp>
        <p:nvSpPr>
          <p:cNvPr id="2458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Requisitos Generales</a:t>
            </a:r>
          </a:p>
        </p:txBody>
      </p:sp>
      <p:pic>
        <p:nvPicPr>
          <p:cNvPr id="6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4929198"/>
            <a:ext cx="1403758" cy="1238250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24582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05F75D00-A279-4E19-AE5A-888ABD5AC0C6}" type="slidenum">
              <a:rPr lang="es-ES" sz="1000" b="1">
                <a:solidFill>
                  <a:schemeClr val="bg1"/>
                </a:solidFill>
              </a:rPr>
              <a:pPr algn="r" eaLnBrk="0" hangingPunct="0"/>
              <a:t>10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  <p:sp>
        <p:nvSpPr>
          <p:cNvPr id="8" name="7 Rectángulo redondeado"/>
          <p:cNvSpPr/>
          <p:nvPr/>
        </p:nvSpPr>
        <p:spPr>
          <a:xfrm>
            <a:off x="500034" y="1785926"/>
            <a:ext cx="8286808" cy="292895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4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Número total de reconocimiento de incapacidad</a:t>
            </a:r>
          </a:p>
          <a:p>
            <a:pPr marL="0" lvl="4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permanente y de fallecimiento en el periodo </a:t>
            </a:r>
          </a:p>
          <a:p>
            <a:pPr marL="0" lvl="4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de observación</a:t>
            </a:r>
          </a:p>
          <a:p>
            <a:pPr marL="0" lvl="4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____________________________________________   </a:t>
            </a: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x 1.000.000 &lt; δ  i</a:t>
            </a:r>
          </a:p>
          <a:p>
            <a:pPr marL="0" lvl="4">
              <a:buFont typeface="Wingdings" pitchFamily="2" charset="2"/>
              <a:buNone/>
            </a:pPr>
            <a:endParaRPr lang="es-ES_tradnl" sz="2000" dirty="0" smtClean="0">
              <a:solidFill>
                <a:schemeClr val="bg1"/>
              </a:solidFill>
              <a:latin typeface="Futura Md" pitchFamily="34" charset="0"/>
              <a:ea typeface="ＭＳ Ｐゴシック" pitchFamily="34" charset="-128"/>
            </a:endParaRPr>
          </a:p>
          <a:p>
            <a:pPr marL="0" lvl="4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Cuotas totales por contingencias profesionales </a:t>
            </a:r>
          </a:p>
          <a:p>
            <a:pPr marL="0" lvl="4">
              <a:buFont typeface="Wingdings" pitchFamily="2" charset="2"/>
              <a:buNone/>
            </a:pPr>
            <a:r>
              <a:rPr lang="es-ES_tradnl" sz="2000" dirty="0" smtClean="0">
                <a:solidFill>
                  <a:schemeClr val="bg1"/>
                </a:solidFill>
                <a:latin typeface="Futura Md" pitchFamily="34" charset="0"/>
                <a:ea typeface="ＭＳ Ｐゴシック" pitchFamily="34" charset="-128"/>
              </a:rPr>
              <a:t>durante el periodo de observación</a:t>
            </a:r>
          </a:p>
          <a:p>
            <a:endParaRPr lang="es-ES" sz="2000" dirty="0">
              <a:latin typeface="Futura M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REQUISITOS GENERALES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25602" name="3 Marcador de contenido"/>
          <p:cNvSpPr>
            <a:spLocks noGrp="1"/>
          </p:cNvSpPr>
          <p:nvPr>
            <p:ph idx="1"/>
          </p:nvPr>
        </p:nvSpPr>
        <p:spPr>
          <a:xfrm>
            <a:off x="467544" y="980728"/>
            <a:ext cx="7920880" cy="5286412"/>
          </a:xfrm>
        </p:spPr>
        <p:txBody>
          <a:bodyPr/>
          <a:lstStyle/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 startAt="3"/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Encontrarse al corriente en el cumplimiento de las obligaciones de cotización de la Seguridad Social.</a:t>
            </a:r>
          </a:p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 startAt="3"/>
            </a:pPr>
            <a:endParaRPr lang="es-ES_tradnl" sz="2000" dirty="0" smtClean="0">
              <a:latin typeface="Futura Md" pitchFamily="34" charset="0"/>
              <a:ea typeface="ＭＳ Ｐゴシック" pitchFamily="34" charset="-128"/>
            </a:endParaRPr>
          </a:p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 startAt="3"/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No haber sido sancionado por infracciones </a:t>
            </a:r>
            <a:r>
              <a:rPr lang="es-ES_tradnl" sz="2000" b="1" dirty="0" smtClean="0">
                <a:latin typeface="Futura Md" pitchFamily="34" charset="0"/>
                <a:ea typeface="ＭＳ Ｐゴシック" pitchFamily="34" charset="-128"/>
              </a:rPr>
              <a:t>muy graves </a:t>
            </a: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en el periodo de observación. En el caso de graves no mas de 2 infracciones.</a:t>
            </a:r>
          </a:p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 startAt="3"/>
            </a:pPr>
            <a:endParaRPr lang="es-ES_tradnl" sz="2000" dirty="0" smtClean="0">
              <a:latin typeface="Futura Md" pitchFamily="34" charset="0"/>
              <a:ea typeface="ＭＳ Ｐゴシック" pitchFamily="34" charset="-128"/>
            </a:endParaRPr>
          </a:p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 startAt="3"/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Acreditar mediante un cuestionario de declaración de actividades preventivas el cumplimiento de la empresa de los requisitos básicos en prevención de riesgos laborales.</a:t>
            </a:r>
          </a:p>
          <a:p>
            <a:pPr marL="457200" indent="-457200" algn="just"/>
            <a:endParaRPr lang="es-ES_tradnl" dirty="0" smtClean="0">
              <a:ea typeface="ＭＳ Ｐゴシック" pitchFamily="34" charset="-128"/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472515"/>
            <a:ext cx="1248570" cy="1664760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04100" y="4670425"/>
            <a:ext cx="822776" cy="1166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13650" y="4822825"/>
            <a:ext cx="822776" cy="1166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85125" y="4908550"/>
            <a:ext cx="822776" cy="1166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9475" y="4672013"/>
            <a:ext cx="2085975" cy="1383697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25609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43589312-514D-4BB9-B368-16EB51F6C889}" type="slidenum">
              <a:rPr lang="es-ES" sz="1000" b="1">
                <a:solidFill>
                  <a:schemeClr val="bg1"/>
                </a:solidFill>
              </a:rPr>
              <a:pPr algn="r" eaLnBrk="0" hangingPunct="0"/>
              <a:t>11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REQUISITOS: “EMPRESAS BENEFICIARIAS”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26626" name="3 Marcador de contenido"/>
          <p:cNvSpPr>
            <a:spLocks noGrp="1"/>
          </p:cNvSpPr>
          <p:nvPr>
            <p:ph idx="1"/>
          </p:nvPr>
        </p:nvSpPr>
        <p:spPr>
          <a:xfrm>
            <a:off x="467544" y="1052736"/>
            <a:ext cx="7848872" cy="5286412"/>
          </a:xfrm>
        </p:spPr>
        <p:txBody>
          <a:bodyPr/>
          <a:lstStyle/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/>
            </a:pPr>
            <a:r>
              <a:rPr lang="es-ES_tradnl" dirty="0" smtClean="0">
                <a:latin typeface="Futura Md" pitchFamily="34" charset="0"/>
                <a:ea typeface="ＭＳ Ｐゴシック" pitchFamily="34" charset="-128"/>
              </a:rPr>
              <a:t>La empresa deberá acreditar además al menos dos de las siguientes acciones:</a:t>
            </a: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Incorporación a la plantilla de recursos propios (trabajadores designados o SPP).</a:t>
            </a: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Realización de auditorias externas cuando no esté legalmente exigido.</a:t>
            </a: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Realización de planes de movilidad de la empresa para prevenir accidentes </a:t>
            </a: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in-</a:t>
            </a:r>
            <a:r>
              <a:rPr lang="es-ES_tradnl" sz="2000" dirty="0" err="1" smtClean="0">
                <a:latin typeface="Futura Md" pitchFamily="34" charset="0"/>
                <a:ea typeface="ＭＳ Ｐゴシック" pitchFamily="34" charset="-128"/>
              </a:rPr>
              <a:t>itinere</a:t>
            </a: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 </a:t>
            </a: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y en misión.</a:t>
            </a: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Acreditación de la disminución de trabajadores expuestos a riesgos de enfermedad profesional en relación con el número total de trabajadores en la empresa.</a:t>
            </a: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Certificado del Sistema de Gestión de la prevención por organismo acreditado.</a:t>
            </a: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</p:txBody>
      </p:sp>
      <p:sp>
        <p:nvSpPr>
          <p:cNvPr id="26628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462F76B7-A5B9-4452-95FA-9C4CDC28BDF6}" type="slidenum">
              <a:rPr lang="es-ES" sz="1000" b="1">
                <a:solidFill>
                  <a:schemeClr val="bg1"/>
                </a:solidFill>
              </a:rPr>
              <a:pPr algn="r" eaLnBrk="0" hangingPunct="0"/>
              <a:t>12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1 Título"/>
          <p:cNvSpPr>
            <a:spLocks noGrp="1"/>
          </p:cNvSpPr>
          <p:nvPr>
            <p:ph type="title"/>
          </p:nvPr>
        </p:nvSpPr>
        <p:spPr>
          <a:xfrm>
            <a:off x="714348" y="116632"/>
            <a:ext cx="7643866" cy="357190"/>
          </a:xfrm>
        </p:spPr>
        <p:txBody>
          <a:bodyPr/>
          <a:lstStyle/>
          <a:p>
            <a:r>
              <a:rPr lang="es-ES" sz="1200" dirty="0" smtClean="0">
                <a:latin typeface="Futura Md BT" pitchFamily="34" charset="0"/>
                <a:ea typeface="ＭＳ Ｐゴシック" pitchFamily="34" charset="-128"/>
              </a:rPr>
              <a:t>REQUISITOS: “EMPRESAS CON MENOS DE 5.000 € COTIZADOS EN CUATRO EJERCICIOS”</a:t>
            </a:r>
            <a:endParaRPr lang="es-ES" sz="1200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27650" name="3 Marcador de contenido"/>
          <p:cNvSpPr>
            <a:spLocks noGrp="1"/>
          </p:cNvSpPr>
          <p:nvPr>
            <p:ph idx="1"/>
          </p:nvPr>
        </p:nvSpPr>
        <p:spPr>
          <a:xfrm>
            <a:off x="357158" y="571480"/>
            <a:ext cx="7992888" cy="5666972"/>
          </a:xfrm>
        </p:spPr>
        <p:txBody>
          <a:bodyPr/>
          <a:lstStyle/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/>
            </a:pPr>
            <a:r>
              <a:rPr lang="es-ES" sz="1800" dirty="0" smtClean="0">
                <a:latin typeface="Futura Md" pitchFamily="34" charset="0"/>
              </a:rPr>
              <a:t>Si </a:t>
            </a:r>
            <a:r>
              <a:rPr lang="es-ES" sz="1800" dirty="0" smtClean="0">
                <a:latin typeface="Futura Md" pitchFamily="34" charset="0"/>
              </a:rPr>
              <a:t>la empresa presentó solicitud en el año 2009, o de nueva creación en el 2010  y la suma de los años 2010, 2011, 2012 y 2013 son inferiores a 5.000€  el periodo de observación es de 4 años (supuesto que se dará en aquellas empresas comprendidas en el artículo 3 del Real Decreto 404/2010 y que, en el periodo de observación máximo de cuatro ejercicios no hayan superado un volumen de cotización por contingencias profesionales de 5.000 € pero que hayan alcanzado un volumen de cotización por contingencias profesionales de 250 € en el citado periodo de observación). </a:t>
            </a:r>
          </a:p>
          <a:p>
            <a:pPr marL="457200" indent="-457200" algn="just">
              <a:buClr>
                <a:srgbClr val="029010"/>
              </a:buClr>
              <a:buNone/>
            </a:pPr>
            <a:endParaRPr lang="es-ES" sz="1800" dirty="0" smtClean="0">
              <a:latin typeface="Futura Md" pitchFamily="34" charset="0"/>
            </a:endParaRPr>
          </a:p>
          <a:p>
            <a:pPr marL="457200" indent="-457200" algn="just">
              <a:buClr>
                <a:srgbClr val="029010"/>
              </a:buClr>
              <a:buFont typeface="+mj-lt"/>
              <a:buAutoNum type="arabicPeriod" startAt="2"/>
            </a:pPr>
            <a:r>
              <a:rPr lang="es-ES_tradnl" sz="1800" dirty="0" smtClean="0">
                <a:latin typeface="Futura Md" pitchFamily="34" charset="0"/>
                <a:ea typeface="ＭＳ Ｐゴシック" pitchFamily="34" charset="-128"/>
              </a:rPr>
              <a:t>La empresa deberá acreditar además una de las siguientes acciones:</a:t>
            </a:r>
          </a:p>
          <a:p>
            <a:pPr marL="457200" indent="-457200" algn="just">
              <a:buFont typeface="Arial" pitchFamily="34" charset="0"/>
              <a:buAutoNum type="arabicPeriod" startAt="2"/>
            </a:pPr>
            <a:endParaRPr lang="es-ES_tradnl" sz="1800" dirty="0" smtClean="0">
              <a:latin typeface="Futura Md" pitchFamily="34" charset="0"/>
              <a:ea typeface="ＭＳ Ｐゴシック" pitchFamily="34" charset="-128"/>
            </a:endParaRPr>
          </a:p>
          <a:p>
            <a:pPr marL="647700" lvl="1" indent="-457200" algn="just"/>
            <a:r>
              <a:rPr lang="es-ES_tradnl" dirty="0" smtClean="0">
                <a:latin typeface="Futura Md" pitchFamily="34" charset="0"/>
                <a:ea typeface="ＭＳ Ｐゴシック" pitchFamily="34" charset="-128"/>
              </a:rPr>
              <a:t>Asunción por el empresario de la actividad preventiva o incorporación a la plantilla de recursos preventivos propios.</a:t>
            </a:r>
          </a:p>
          <a:p>
            <a:pPr marL="647700" lvl="1" indent="-457200" algn="just"/>
            <a:r>
              <a:rPr lang="es-ES_tradnl" dirty="0" smtClean="0">
                <a:latin typeface="Futura Md" pitchFamily="34" charset="0"/>
                <a:ea typeface="ＭＳ Ｐゴシック" pitchFamily="34" charset="-128"/>
              </a:rPr>
              <a:t>Obtención, por el empresario o los trabajadores designados de formación real y efectiva de manera contrastable, en materia de prevención de riesgos laborales.</a:t>
            </a:r>
          </a:p>
          <a:p>
            <a:pPr marL="457200" indent="-457200"/>
            <a:endParaRPr lang="es-ES_tradnl" sz="1800" dirty="0" smtClean="0">
              <a:ea typeface="ＭＳ Ｐゴシック" pitchFamily="34" charset="-128"/>
            </a:endParaRPr>
          </a:p>
        </p:txBody>
      </p:sp>
      <p:sp>
        <p:nvSpPr>
          <p:cNvPr id="27653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DEC4F5D5-9C92-4972-9097-989AB76C61F0}" type="slidenum">
              <a:rPr lang="es-ES" sz="1000" b="1">
                <a:solidFill>
                  <a:schemeClr val="bg1"/>
                </a:solidFill>
              </a:rPr>
              <a:pPr algn="r" eaLnBrk="0" hangingPunct="0"/>
              <a:t>13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1 Título"/>
          <p:cNvSpPr>
            <a:spLocks noGrp="1"/>
          </p:cNvSpPr>
          <p:nvPr>
            <p:ph type="title"/>
          </p:nvPr>
        </p:nvSpPr>
        <p:spPr>
          <a:xfrm>
            <a:off x="714348" y="116632"/>
            <a:ext cx="7643866" cy="357190"/>
          </a:xfrm>
        </p:spPr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PRESENTACIÓN DE SOLICITUDES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28674" name="3 Marcador de contenido"/>
          <p:cNvSpPr>
            <a:spLocks noGrp="1"/>
          </p:cNvSpPr>
          <p:nvPr>
            <p:ph idx="1"/>
          </p:nvPr>
        </p:nvSpPr>
        <p:spPr>
          <a:xfrm>
            <a:off x="395536" y="714356"/>
            <a:ext cx="7992888" cy="5286412"/>
          </a:xfrm>
        </p:spPr>
        <p:txBody>
          <a:bodyPr/>
          <a:lstStyle/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/>
            </a:pPr>
            <a:r>
              <a:rPr lang="es-ES_tradnl" dirty="0" smtClean="0">
                <a:latin typeface="Futura Md" pitchFamily="34" charset="0"/>
                <a:ea typeface="ＭＳ Ｐゴシック" pitchFamily="34" charset="-128"/>
              </a:rPr>
              <a:t>Las empresas deben realizar su solicitud desde el 1 de abril hasta el 15 de mayo de cada año a su Mutua de accidentes de trabajo.</a:t>
            </a:r>
          </a:p>
          <a:p>
            <a:pPr marL="457200" indent="-457200" algn="just">
              <a:buFont typeface="Arial" pitchFamily="34" charset="0"/>
              <a:buAutoNum type="arabicPeriod"/>
            </a:pPr>
            <a:endParaRPr lang="es-ES_tradnl" dirty="0" smtClean="0">
              <a:latin typeface="Futura Md" pitchFamily="34" charset="0"/>
              <a:ea typeface="ＭＳ Ｐゴシック" pitchFamily="34" charset="-128"/>
            </a:endParaRPr>
          </a:p>
          <a:p>
            <a:pPr marL="457200" indent="-457200" algn="just">
              <a:buClr>
                <a:srgbClr val="029010"/>
              </a:buClr>
              <a:buFont typeface="Arial" pitchFamily="34" charset="0"/>
              <a:buAutoNum type="arabicPeriod"/>
            </a:pPr>
            <a:r>
              <a:rPr lang="es-ES_tradnl" dirty="0" smtClean="0">
                <a:latin typeface="Futura Md" pitchFamily="34" charset="0"/>
                <a:ea typeface="ＭＳ Ｐゴシック" pitchFamily="34" charset="-128"/>
              </a:rPr>
              <a:t>Antes del 30 de Junio la mutua debe estimar o desestimar la solicitud de cada empresa y remitir la propuesta no vinculante favorable o desfavorable a la Dirección General de Ordenación de la Seguridad Social. </a:t>
            </a:r>
          </a:p>
          <a:p>
            <a:pPr marL="457200" indent="-457200" algn="just">
              <a:buFont typeface="Arial" pitchFamily="34" charset="0"/>
              <a:buAutoNum type="arabicPeriod"/>
            </a:pPr>
            <a:endParaRPr lang="es-ES_tradnl" dirty="0" smtClean="0">
              <a:latin typeface="Futura Md" pitchFamily="34" charset="0"/>
              <a:ea typeface="ＭＳ Ｐゴシック" pitchFamily="34" charset="-128"/>
            </a:endParaRP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En caso de desestimarlo, la mutua antes de remitir el desistimiento a la DGOSS conferirá un plazo de audiencia a la empresa y delegados de prevención, cuyas alegaciones acompañará al informe propuesta junto a su valoración.</a:t>
            </a: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</p:txBody>
      </p:sp>
      <p:sp>
        <p:nvSpPr>
          <p:cNvPr id="28676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BBFA2844-C176-485E-A296-9470AA64FA5E}" type="slidenum">
              <a:rPr lang="es-ES" sz="1000" b="1">
                <a:solidFill>
                  <a:schemeClr val="bg1"/>
                </a:solidFill>
              </a:rPr>
              <a:pPr algn="r" eaLnBrk="0" hangingPunct="0"/>
              <a:t>14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1 Título"/>
          <p:cNvSpPr>
            <a:spLocks noGrp="1"/>
          </p:cNvSpPr>
          <p:nvPr>
            <p:ph type="title"/>
          </p:nvPr>
        </p:nvSpPr>
        <p:spPr>
          <a:xfrm>
            <a:off x="714348" y="116632"/>
            <a:ext cx="7643866" cy="357190"/>
          </a:xfrm>
        </p:spPr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AUTORIZACIÓN Y ABONO DEL INCENTIVO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29698" name="3 Marcador de contenido"/>
          <p:cNvSpPr>
            <a:spLocks noGrp="1"/>
          </p:cNvSpPr>
          <p:nvPr>
            <p:ph idx="1"/>
          </p:nvPr>
        </p:nvSpPr>
        <p:spPr>
          <a:xfrm>
            <a:off x="467544" y="714356"/>
            <a:ext cx="7920880" cy="5286412"/>
          </a:xfrm>
        </p:spPr>
        <p:txBody>
          <a:bodyPr/>
          <a:lstStyle/>
          <a:p>
            <a:pPr marL="457200" indent="-457200" algn="just">
              <a:buClr>
                <a:srgbClr val="029010"/>
              </a:buClr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La Dirección General de Ordenación de la Seguridad Social efectuará las comprobaciones necesarias y en caso afirmativo dictará resolución estimatoria que trasladará a la mutua para que se lo comunique a la empresa.</a:t>
            </a:r>
          </a:p>
          <a:p>
            <a:pPr marL="457200" indent="-457200" algn="just"/>
            <a:endParaRPr lang="es-ES_tradnl" sz="2000" dirty="0" smtClean="0">
              <a:latin typeface="Futura Md" pitchFamily="34" charset="0"/>
              <a:ea typeface="ＭＳ Ｐゴシック" pitchFamily="34" charset="-128"/>
            </a:endParaRPr>
          </a:p>
          <a:p>
            <a:pPr marL="457200" indent="-457200" algn="just">
              <a:buClr>
                <a:srgbClr val="029010"/>
              </a:buClr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Notificará a la Tesorería que proceda al abono del incentivo con cargo al Fondo de Prevención y Rehabilitación y se lo transfiera a la mutua.</a:t>
            </a:r>
          </a:p>
          <a:p>
            <a:pPr marL="457200" indent="-457200" algn="just"/>
            <a:endParaRPr lang="es-ES_tradnl" sz="2000" dirty="0" smtClean="0">
              <a:latin typeface="Futura Md" pitchFamily="34" charset="0"/>
              <a:ea typeface="ＭＳ Ｐゴシック" pitchFamily="34" charset="-128"/>
            </a:endParaRPr>
          </a:p>
          <a:p>
            <a:pPr marL="457200" indent="-457200" algn="just">
              <a:buClr>
                <a:srgbClr val="029010"/>
              </a:buClr>
            </a:pPr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La mutua trasferirá el incentivo a la empresa en cuanto lo reciba de la Tesorería. </a:t>
            </a: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35750" y="4628048"/>
            <a:ext cx="2051050" cy="15314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9701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84D61B89-FB87-40F8-95AB-77F16F67FC01}" type="slidenum">
              <a:rPr lang="es-ES" sz="1000" b="1">
                <a:solidFill>
                  <a:schemeClr val="bg1"/>
                </a:solidFill>
              </a:rPr>
              <a:pPr algn="r" eaLnBrk="0" hangingPunct="0"/>
              <a:t>15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CUANTÍA DEL INCENTIVO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30722" name="3 Marcador de contenido"/>
          <p:cNvSpPr>
            <a:spLocks noGrp="1"/>
          </p:cNvSpPr>
          <p:nvPr>
            <p:ph idx="1"/>
          </p:nvPr>
        </p:nvSpPr>
        <p:spPr>
          <a:xfrm>
            <a:off x="467544" y="1094916"/>
            <a:ext cx="7920880" cy="5286412"/>
          </a:xfrm>
        </p:spPr>
        <p:txBody>
          <a:bodyPr/>
          <a:lstStyle/>
          <a:p>
            <a:pPr marL="457200" indent="-457200" algn="just">
              <a:buClr>
                <a:srgbClr val="029010"/>
              </a:buClr>
            </a:pPr>
            <a:r>
              <a:rPr lang="es-ES_tradnl" dirty="0" smtClean="0">
                <a:latin typeface="Futura Md" pitchFamily="34" charset="0"/>
                <a:ea typeface="ＭＳ Ｐゴシック" pitchFamily="34" charset="-128"/>
              </a:rPr>
              <a:t>EMPRESAS BENEFICIARIAS</a:t>
            </a:r>
          </a:p>
          <a:p>
            <a:pPr marL="457200" indent="-457200" algn="just">
              <a:buFont typeface="Arial" pitchFamily="34" charset="0"/>
              <a:buAutoNum type="arabicPeriod"/>
            </a:pPr>
            <a:endParaRPr lang="es-ES_tradnl" dirty="0" smtClean="0">
              <a:latin typeface="Futura Md" pitchFamily="34" charset="0"/>
              <a:ea typeface="ＭＳ Ｐゴシック" pitchFamily="34" charset="-128"/>
            </a:endParaRP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El 5% de las cotizaciones por contingencias profesionales durante el periodo de observación, o bien el 10% si los periodos de observación son consecutivos y en el inmediatamente anterior se ha obtenido el incentivo.</a:t>
            </a:r>
          </a:p>
          <a:p>
            <a:pPr marL="647700" lvl="1" indent="-457200" algn="just"/>
            <a:endParaRPr lang="es-ES_tradnl" sz="2000" dirty="0" smtClean="0">
              <a:latin typeface="Futura Md" pitchFamily="34" charset="0"/>
              <a:ea typeface="ＭＳ Ｐゴシック" pitchFamily="34" charset="-128"/>
            </a:endParaRP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Existirá como límite el importe satisfecho en las inversiones en prevención.</a:t>
            </a:r>
          </a:p>
          <a:p>
            <a:pPr marL="457200" indent="-457200" algn="just"/>
            <a:endParaRPr lang="es-ES_tradnl" dirty="0" smtClean="0">
              <a:latin typeface="Futura Md" pitchFamily="34" charset="0"/>
              <a:ea typeface="ＭＳ Ｐゴシック" pitchFamily="34" charset="-128"/>
            </a:endParaRP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53665" y="4165601"/>
            <a:ext cx="2264831" cy="1698624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30725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FF3C185A-09E8-4143-8896-51FA92C03C1D}" type="slidenum">
              <a:rPr lang="es-ES" sz="1000" b="1">
                <a:solidFill>
                  <a:schemeClr val="bg1"/>
                </a:solidFill>
              </a:rPr>
              <a:pPr algn="r" eaLnBrk="0" hangingPunct="0"/>
              <a:t>16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CUANTÍA DEL INCENTIVO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31746" name="3 Marcador de contenido"/>
          <p:cNvSpPr>
            <a:spLocks noGrp="1"/>
          </p:cNvSpPr>
          <p:nvPr>
            <p:ph idx="1"/>
          </p:nvPr>
        </p:nvSpPr>
        <p:spPr>
          <a:xfrm>
            <a:off x="467544" y="1382948"/>
            <a:ext cx="7848872" cy="5286412"/>
          </a:xfrm>
        </p:spPr>
        <p:txBody>
          <a:bodyPr/>
          <a:lstStyle/>
          <a:p>
            <a:pPr marL="457200" indent="-457200" algn="just">
              <a:buClr>
                <a:srgbClr val="029010"/>
              </a:buClr>
            </a:pPr>
            <a:r>
              <a:rPr lang="es-ES_tradnl" dirty="0" smtClean="0">
                <a:latin typeface="Futura Md" pitchFamily="34" charset="0"/>
                <a:ea typeface="ＭＳ Ｐゴシック" pitchFamily="34" charset="-128"/>
              </a:rPr>
              <a:t>EMPRESAS CON MENOS 5.000 EUROS COTIZADOS(*)</a:t>
            </a:r>
          </a:p>
          <a:p>
            <a:pPr marL="457200" indent="-457200" algn="just">
              <a:buFont typeface="Arial" pitchFamily="34" charset="0"/>
              <a:buAutoNum type="arabicPeriod"/>
            </a:pPr>
            <a:endParaRPr lang="es-ES_tradnl" dirty="0" smtClean="0">
              <a:latin typeface="Futura Md" pitchFamily="34" charset="0"/>
              <a:ea typeface="ＭＳ Ｐゴシック" pitchFamily="34" charset="-128"/>
            </a:endParaRPr>
          </a:p>
          <a:p>
            <a:pPr marL="457200" indent="-457200" algn="just">
              <a:buFont typeface="Arial" pitchFamily="34" charset="0"/>
              <a:buAutoNum type="arabicPeriod"/>
            </a:pPr>
            <a:endParaRPr lang="es-ES_tradnl" dirty="0" smtClean="0">
              <a:latin typeface="Futura Md" pitchFamily="34" charset="0"/>
              <a:ea typeface="ＭＳ Ｐゴシック" pitchFamily="34" charset="-128"/>
            </a:endParaRPr>
          </a:p>
          <a:p>
            <a:pPr marL="647700" lvl="1" indent="-457200" algn="just"/>
            <a:r>
              <a:rPr lang="es-ES_tradnl" sz="2000" dirty="0" smtClean="0">
                <a:latin typeface="Futura Md" pitchFamily="34" charset="0"/>
                <a:ea typeface="ＭＳ Ｐゴシック" pitchFamily="34" charset="-128"/>
              </a:rPr>
              <a:t>Devolución de 250 euros para el primer periodo de observación, que se elevará a 500 euros en el segundo periodo y siguientes, siempre que el anterior se haya percibido el incentivo.</a:t>
            </a: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  <a:p>
            <a:pPr marL="457200" indent="-457200"/>
            <a:endParaRPr lang="es-ES_tradnl" dirty="0" smtClean="0">
              <a:ea typeface="ＭＳ Ｐゴシック" pitchFamily="34" charset="-128"/>
            </a:endParaRP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53665" y="4165601"/>
            <a:ext cx="2264831" cy="1698624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31749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EE5B0E53-A55A-4234-BF7C-C8C218603FC8}" type="slidenum">
              <a:rPr lang="es-ES" sz="1000" b="1">
                <a:solidFill>
                  <a:schemeClr val="bg1"/>
                </a:solidFill>
              </a:rPr>
              <a:pPr algn="r" eaLnBrk="0" hangingPunct="0"/>
              <a:t>17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 redondeado"/>
          <p:cNvSpPr/>
          <p:nvPr/>
        </p:nvSpPr>
        <p:spPr>
          <a:xfrm>
            <a:off x="4714876" y="1428736"/>
            <a:ext cx="4214842" cy="4786346"/>
          </a:xfrm>
          <a:prstGeom prst="roundRect">
            <a:avLst>
              <a:gd name="adj" fmla="val 7585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214282" y="1357298"/>
            <a:ext cx="4214842" cy="4786346"/>
          </a:xfrm>
          <a:prstGeom prst="roundRect">
            <a:avLst>
              <a:gd name="adj" fmla="val 7585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77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Futura Md BT" pitchFamily="34" charset="0"/>
                <a:ea typeface="ＭＳ Ｐゴシック" pitchFamily="34" charset="-128"/>
              </a:rPr>
              <a:t>Más información</a:t>
            </a:r>
            <a:r>
              <a:rPr lang="en-US" dirty="0" smtClean="0">
                <a:latin typeface="Futura Md BT" pitchFamily="34" charset="0"/>
                <a:ea typeface="ＭＳ Ｐゴシック" pitchFamily="34" charset="-128"/>
              </a:rPr>
              <a:t>…</a:t>
            </a:r>
            <a:endParaRPr lang="es-ES" dirty="0" smtClean="0">
              <a:latin typeface="Futura Md BT" pitchFamily="34" charset="0"/>
              <a:ea typeface="ＭＳ Ｐゴシック" pitchFamily="34" charset="-128"/>
            </a:endParaRPr>
          </a:p>
        </p:txBody>
      </p:sp>
      <p:sp>
        <p:nvSpPr>
          <p:cNvPr id="32774" name="3 Marcador de contenido"/>
          <p:cNvSpPr txBox="1">
            <a:spLocks/>
          </p:cNvSpPr>
          <p:nvPr/>
        </p:nvSpPr>
        <p:spPr bwMode="auto">
          <a:xfrm>
            <a:off x="4929188" y="1441451"/>
            <a:ext cx="3884612" cy="4435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marL="457200" indent="-457200" eaLnBrk="0" hangingPunct="0">
              <a:spcBef>
                <a:spcPct val="20000"/>
              </a:spcBef>
              <a:buClr>
                <a:schemeClr val="bg1"/>
              </a:buClr>
              <a:buFont typeface="Wingdings" pitchFamily="2" charset="2"/>
              <a:buChar char="§"/>
            </a:pPr>
            <a:r>
              <a:rPr lang="es-ES_tradnl" sz="2000" dirty="0">
                <a:solidFill>
                  <a:schemeClr val="bg1"/>
                </a:solidFill>
                <a:latin typeface="Futura Lt BT" pitchFamily="34" charset="0"/>
              </a:rPr>
              <a:t>Para resolver cualquier duda nos ponemos a su disposición</a:t>
            </a:r>
          </a:p>
          <a:p>
            <a:pPr marL="647700" lvl="1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</a:pPr>
            <a:endParaRPr lang="es-ES_tradnl" dirty="0">
              <a:latin typeface="Futura Lt BT" pitchFamily="34" charset="0"/>
            </a:endParaRPr>
          </a:p>
          <a:p>
            <a:pPr marL="647700" lvl="1" indent="-457200" eaLnBrk="0" hangingPunct="0">
              <a:spcBef>
                <a:spcPct val="20000"/>
              </a:spcBef>
              <a:buClr>
                <a:schemeClr val="bg1"/>
              </a:buClr>
              <a:buFont typeface="Wingdings" pitchFamily="2" charset="2"/>
              <a:buChar char="ü"/>
            </a:pPr>
            <a:r>
              <a:rPr lang="es-ES_tradnl" dirty="0">
                <a:solidFill>
                  <a:schemeClr val="bg1"/>
                </a:solidFill>
                <a:latin typeface="Futura Lt BT" pitchFamily="34" charset="0"/>
              </a:rPr>
              <a:t>En nuestro portal web:</a:t>
            </a:r>
            <a:endParaRPr lang="es-ES_tradnl" dirty="0">
              <a:solidFill>
                <a:schemeClr val="bg2">
                  <a:lumMod val="10000"/>
                </a:schemeClr>
              </a:solidFill>
              <a:latin typeface="Futura Lt BT" pitchFamily="34" charset="0"/>
            </a:endParaRPr>
          </a:p>
          <a:p>
            <a:pPr marL="1104900" lvl="2" indent="-457200" eaLnBrk="0" hangingPunct="0">
              <a:spcBef>
                <a:spcPct val="20000"/>
              </a:spcBef>
              <a:buClr>
                <a:schemeClr val="accent1"/>
              </a:buClr>
            </a:pPr>
            <a:r>
              <a:rPr lang="es-ES" sz="1600" b="1" u="sng" dirty="0">
                <a:solidFill>
                  <a:schemeClr val="bg2">
                    <a:lumMod val="10000"/>
                  </a:schemeClr>
                </a:solidFill>
                <a:latin typeface="Futura Lt BT" pitchFamily="34" charset="0"/>
              </a:rPr>
              <a:t>Contacte con </a:t>
            </a:r>
            <a:r>
              <a:rPr lang="es-ES" sz="1600" b="1" u="sng" dirty="0" smtClean="0">
                <a:solidFill>
                  <a:schemeClr val="bg2">
                    <a:lumMod val="10000"/>
                  </a:schemeClr>
                </a:solidFill>
                <a:latin typeface="Futura Lt BT" pitchFamily="34" charset="0"/>
              </a:rPr>
              <a:t>nosotros</a:t>
            </a:r>
          </a:p>
          <a:p>
            <a:pPr marL="1104900" lvl="2" indent="-457200" eaLnBrk="0" hangingPunct="0">
              <a:spcBef>
                <a:spcPct val="20000"/>
              </a:spcBef>
              <a:buClr>
                <a:schemeClr val="accent1"/>
              </a:buClr>
            </a:pPr>
            <a:endParaRPr lang="es-ES" sz="1600" dirty="0">
              <a:solidFill>
                <a:schemeClr val="bg2">
                  <a:lumMod val="10000"/>
                </a:schemeClr>
              </a:solidFill>
              <a:latin typeface="Futura Lt BT" pitchFamily="34" charset="0"/>
            </a:endParaRPr>
          </a:p>
          <a:p>
            <a:pPr marL="647700" lvl="1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</a:pPr>
            <a:endParaRPr lang="es-ES_tradnl" dirty="0">
              <a:latin typeface="Futura Lt BT" pitchFamily="34" charset="0"/>
            </a:endParaRPr>
          </a:p>
          <a:p>
            <a:pPr marL="647700" lvl="1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</a:pPr>
            <a:endParaRPr lang="es-ES_tradnl" dirty="0">
              <a:latin typeface="Futura Lt BT" pitchFamily="34" charset="0"/>
            </a:endParaRPr>
          </a:p>
          <a:p>
            <a:pPr marL="647700" lvl="1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</a:pPr>
            <a:endParaRPr lang="es-ES_tradnl" dirty="0">
              <a:latin typeface="Futura Lt BT" pitchFamily="34" charset="0"/>
            </a:endParaRPr>
          </a:p>
          <a:p>
            <a:pPr marL="647700" lvl="1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</a:pPr>
            <a:endParaRPr lang="es-ES_tradnl" dirty="0">
              <a:latin typeface="Futura Lt BT" pitchFamily="34" charset="0"/>
            </a:endParaRPr>
          </a:p>
          <a:p>
            <a:pPr marL="647700" lvl="1" indent="-457200" eaLnBrk="0" hangingPunct="0">
              <a:spcBef>
                <a:spcPct val="20000"/>
              </a:spcBef>
              <a:buClr>
                <a:schemeClr val="bg1"/>
              </a:buClr>
              <a:buFont typeface="Wingdings" pitchFamily="2" charset="2"/>
              <a:buChar char="ü"/>
            </a:pPr>
            <a:r>
              <a:rPr lang="es-ES_tradnl" dirty="0">
                <a:solidFill>
                  <a:schemeClr val="bg1"/>
                </a:solidFill>
                <a:latin typeface="Futura Lt BT" pitchFamily="34" charset="0"/>
              </a:rPr>
              <a:t>Nuestra red de centros</a:t>
            </a:r>
          </a:p>
          <a:p>
            <a:pPr marL="1104900" lvl="2" indent="-457200" eaLnBrk="0" hangingPunct="0">
              <a:spcBef>
                <a:spcPct val="20000"/>
              </a:spcBef>
              <a:buClr>
                <a:schemeClr val="accent1"/>
              </a:buClr>
            </a:pPr>
            <a:r>
              <a:rPr lang="es-ES_tradnl" sz="1600" u="sng" dirty="0">
                <a:solidFill>
                  <a:schemeClr val="bg1"/>
                </a:solidFill>
                <a:latin typeface="Futura Lt BT" pitchFamily="34" charset="0"/>
                <a:hlinkClick r:id="rId3"/>
              </a:rPr>
              <a:t>Red de centros (en portal Web)</a:t>
            </a:r>
            <a:endParaRPr lang="es-ES_tradnl" sz="1600" u="sng" dirty="0">
              <a:solidFill>
                <a:schemeClr val="bg1"/>
              </a:solidFill>
              <a:latin typeface="Futura Lt BT" pitchFamily="34" charset="0"/>
            </a:endParaRPr>
          </a:p>
          <a:p>
            <a:pPr marL="647700" lvl="1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</a:pPr>
            <a:endParaRPr lang="es-ES_tradnl" dirty="0"/>
          </a:p>
          <a:p>
            <a:pPr marL="647700" lvl="1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-"/>
            </a:pPr>
            <a:endParaRPr lang="es-ES_tradnl" sz="1600" dirty="0">
              <a:solidFill>
                <a:srgbClr val="0000FF"/>
              </a:solidFill>
            </a:endParaRPr>
          </a:p>
          <a:p>
            <a:pPr marL="647700" lvl="1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-"/>
            </a:pPr>
            <a:endParaRPr lang="es-ES_tradnl" dirty="0" smtClean="0">
              <a:solidFill>
                <a:srgbClr val="0000FF"/>
              </a:solidFill>
            </a:endParaRPr>
          </a:p>
          <a:p>
            <a: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s-ES_tradnl" sz="1600" dirty="0"/>
          </a:p>
        </p:txBody>
      </p:sp>
      <p:sp>
        <p:nvSpPr>
          <p:cNvPr id="32775" name="9 Marcador de número de diapositiva"/>
          <p:cNvSpPr txBox="1">
            <a:spLocks/>
          </p:cNvSpPr>
          <p:nvPr/>
        </p:nvSpPr>
        <p:spPr bwMode="auto">
          <a:xfrm>
            <a:off x="6680200" y="640080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AC556271-A2B3-4EC9-BC03-6C5076696AB5}" type="slidenum">
              <a:rPr lang="es-ES" sz="1000" b="1">
                <a:solidFill>
                  <a:schemeClr val="bg1"/>
                </a:solidFill>
              </a:rPr>
              <a:pPr algn="r" eaLnBrk="0" hangingPunct="0"/>
              <a:t>18</a:t>
            </a:fld>
            <a:r>
              <a:rPr lang="es-ES" sz="1000" b="1">
                <a:solidFill>
                  <a:schemeClr val="bg1"/>
                </a:solidFill>
              </a:rPr>
              <a:t>  /</a:t>
            </a:r>
          </a:p>
        </p:txBody>
      </p:sp>
      <p:pic>
        <p:nvPicPr>
          <p:cNvPr id="3277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4450" y="3275062"/>
            <a:ext cx="347662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573" y="3177998"/>
            <a:ext cx="4020101" cy="936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2" name="3 Marcador de contenido"/>
          <p:cNvSpPr>
            <a:spLocks noGrp="1"/>
          </p:cNvSpPr>
          <p:nvPr>
            <p:ph idx="1"/>
          </p:nvPr>
        </p:nvSpPr>
        <p:spPr>
          <a:xfrm>
            <a:off x="251520" y="1412776"/>
            <a:ext cx="4104456" cy="1296144"/>
          </a:xfrm>
        </p:spPr>
        <p:txBody>
          <a:bodyPr/>
          <a:lstStyle/>
          <a:p>
            <a:pPr marL="457200" indent="-457200">
              <a:buClr>
                <a:schemeClr val="bg1"/>
              </a:buClr>
              <a:buFont typeface="Wingdings" pitchFamily="2" charset="2"/>
              <a:buChar char="§"/>
            </a:pPr>
            <a:r>
              <a:rPr lang="es-ES_tradnl" sz="1800" dirty="0" smtClean="0">
                <a:solidFill>
                  <a:schemeClr val="bg1"/>
                </a:solidFill>
                <a:latin typeface="Futura Lt BT" pitchFamily="34" charset="0"/>
                <a:ea typeface="ＭＳ Ｐゴシック" pitchFamily="34" charset="-128"/>
              </a:rPr>
              <a:t>Información en detalle y descarga de documentación en el portal Web</a:t>
            </a:r>
          </a:p>
          <a:p>
            <a:pPr marL="647700" lvl="1" indent="-457200">
              <a:buFontTx/>
              <a:buNone/>
            </a:pPr>
            <a:r>
              <a:rPr lang="es-ES_tradnl" sz="1600" dirty="0" smtClean="0">
                <a:solidFill>
                  <a:schemeClr val="bg1"/>
                </a:solidFill>
                <a:latin typeface="Futura Lt BT" pitchFamily="34" charset="0"/>
                <a:ea typeface="ＭＳ Ｐゴシック" pitchFamily="34" charset="-128"/>
              </a:rPr>
              <a:t>		</a:t>
            </a:r>
            <a:r>
              <a:rPr lang="es-ES_tradnl" sz="1400" dirty="0" smtClean="0">
                <a:solidFill>
                  <a:schemeClr val="bg1"/>
                </a:solidFill>
                <a:latin typeface="Futura Lt BT" pitchFamily="34" charset="0"/>
                <a:ea typeface="ＭＳ Ｐゴシック" pitchFamily="34" charset="-128"/>
                <a:hlinkClick r:id="rId6"/>
              </a:rPr>
              <a:t>http://www.fraternidad.com </a:t>
            </a:r>
            <a:endParaRPr lang="es-ES_tradnl" sz="1400" dirty="0" smtClean="0">
              <a:solidFill>
                <a:schemeClr val="bg1"/>
              </a:solidFill>
              <a:latin typeface="Futura Lt BT" pitchFamily="34" charset="0"/>
              <a:ea typeface="ＭＳ Ｐゴシック" pitchFamily="34" charset="-128"/>
            </a:endParaRPr>
          </a:p>
          <a:p>
            <a:pPr marL="457200" indent="-457200"/>
            <a:endParaRPr lang="es-ES_tradnl" sz="2000" dirty="0" smtClean="0">
              <a:ea typeface="ＭＳ Ｐゴシック" pitchFamily="34" charset="-128"/>
            </a:endParaRPr>
          </a:p>
          <a:p>
            <a:pPr marL="457200" indent="-457200">
              <a:buNone/>
            </a:pPr>
            <a:endParaRPr lang="es-ES_tradnl" sz="2000" dirty="0" smtClean="0">
              <a:ea typeface="ＭＳ Ｐゴシック" pitchFamily="34" charset="-128"/>
            </a:endParaRPr>
          </a:p>
          <a:p>
            <a:pPr marL="457200" indent="-457200"/>
            <a:endParaRPr lang="es-ES_tradnl" sz="2000" dirty="0" smtClean="0">
              <a:ea typeface="ＭＳ Ｐゴシック" pitchFamily="34" charset="-128"/>
            </a:endParaRPr>
          </a:p>
          <a:p>
            <a:pPr marL="457200" indent="-457200">
              <a:buFont typeface="Wingdings" pitchFamily="2" charset="2"/>
              <a:buNone/>
            </a:pPr>
            <a:endParaRPr lang="es-ES_tradnl" dirty="0" smtClean="0">
              <a:ea typeface="ＭＳ Ｐゴシック" pitchFamily="34" charset="-128"/>
            </a:endParaRPr>
          </a:p>
          <a:p>
            <a:pPr marL="457200" indent="-457200">
              <a:buFont typeface="Wingdings" pitchFamily="2" charset="2"/>
              <a:buNone/>
            </a:pPr>
            <a:endParaRPr lang="es-ES_tradnl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357158" y="3286124"/>
            <a:ext cx="5143536" cy="128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90000" rIns="72000" bIns="90000"/>
          <a:lstStyle/>
          <a:p>
            <a:pPr defTabSz="801688">
              <a:buClr>
                <a:schemeClr val="accent1"/>
              </a:buClr>
              <a:buFont typeface="Wingdings" pitchFamily="2" charset="2"/>
              <a:buNone/>
            </a:pPr>
            <a:r>
              <a:rPr lang="es-ES_tradnl" sz="1600" b="1" dirty="0"/>
              <a:t>Departamento de Prevención de Accidentes de Trabajo y Enfermedades Profesional</a:t>
            </a:r>
          </a:p>
          <a:p>
            <a:pPr defTabSz="801688">
              <a:buClr>
                <a:schemeClr val="accent1"/>
              </a:buClr>
              <a:buFont typeface="Wingdings" pitchFamily="2" charset="2"/>
              <a:buNone/>
            </a:pPr>
            <a:endParaRPr lang="es-ES_tradnl" sz="1200" b="1" noProof="1"/>
          </a:p>
          <a:p>
            <a:pPr defTabSz="801688">
              <a:spcBef>
                <a:spcPct val="20000"/>
              </a:spcBef>
              <a:buClr>
                <a:schemeClr val="accent1"/>
              </a:buClr>
            </a:pPr>
            <a:r>
              <a:rPr lang="es-ES_tradnl" sz="1200" dirty="0" smtClean="0">
                <a:solidFill>
                  <a:srgbClr val="F2F2F2"/>
                </a:solidFill>
              </a:rPr>
              <a:t>Fraternidad-Muprespa</a:t>
            </a:r>
            <a:r>
              <a:rPr lang="es-ES_tradnl" sz="1200" dirty="0">
                <a:solidFill>
                  <a:srgbClr val="F2F2F2"/>
                </a:solidFill>
              </a:rPr>
              <a:t>, Mutua de Accidentes de Trabajo y Enfermedades Profesionales de la Seguridad Social, nº 275</a:t>
            </a:r>
            <a:r>
              <a:rPr lang="es-ES_tradnl" sz="1200" dirty="0"/>
              <a:t>.</a:t>
            </a:r>
          </a:p>
          <a:p>
            <a:pPr defTabSz="801688">
              <a:spcBef>
                <a:spcPct val="20000"/>
              </a:spcBef>
              <a:buClr>
                <a:schemeClr val="accent1"/>
              </a:buClr>
            </a:pPr>
            <a:r>
              <a:rPr lang="es-ES_tradnl" sz="1200" dirty="0"/>
              <a:t/>
            </a:r>
            <a:br>
              <a:rPr lang="es-ES_tradnl" sz="1200" dirty="0"/>
            </a:br>
            <a:endParaRPr lang="es-ES_tradnl" sz="1200" dirty="0"/>
          </a:p>
        </p:txBody>
      </p:sp>
      <p:sp>
        <p:nvSpPr>
          <p:cNvPr id="4" name="Rectangle 24"/>
          <p:cNvSpPr>
            <a:spLocks noChangeArrowheads="1"/>
          </p:cNvSpPr>
          <p:nvPr/>
        </p:nvSpPr>
        <p:spPr bwMode="auto">
          <a:xfrm>
            <a:off x="4857752" y="3357562"/>
            <a:ext cx="392909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90000" rIns="72000" bIns="90000"/>
          <a:lstStyle/>
          <a:p>
            <a:pPr algn="ctr" defTabSz="801688">
              <a:spcBef>
                <a:spcPct val="20000"/>
              </a:spcBef>
              <a:buClr>
                <a:schemeClr val="accent1"/>
              </a:buClr>
            </a:pPr>
            <a:r>
              <a:rPr lang="es-ES_tradnl" sz="1200" b="1" dirty="0" smtClean="0"/>
              <a:t>Sede </a:t>
            </a:r>
            <a:r>
              <a:rPr lang="es-ES_tradnl" sz="1200" b="1" dirty="0"/>
              <a:t>Social:</a:t>
            </a:r>
          </a:p>
          <a:p>
            <a:pPr algn="ctr" defTabSz="801688">
              <a:spcBef>
                <a:spcPct val="20000"/>
              </a:spcBef>
              <a:buClr>
                <a:schemeClr val="accent1"/>
              </a:buClr>
            </a:pPr>
            <a:r>
              <a:rPr lang="es-ES_tradnl" sz="1200" b="1" dirty="0"/>
              <a:t>  Plaza Cánovas del Castillo, 3 </a:t>
            </a:r>
          </a:p>
          <a:p>
            <a:pPr algn="ctr" defTabSz="801688">
              <a:spcBef>
                <a:spcPct val="20000"/>
              </a:spcBef>
              <a:buClr>
                <a:schemeClr val="accent1"/>
              </a:buClr>
            </a:pPr>
            <a:r>
              <a:rPr lang="es-ES_tradnl" sz="1200" b="1" dirty="0"/>
              <a:t>  Madrid (28014)</a:t>
            </a:r>
            <a:r>
              <a:rPr lang="en-US" sz="1200" b="1" dirty="0"/>
              <a:t> </a:t>
            </a:r>
          </a:p>
          <a:p>
            <a:pPr algn="ctr" defTabSz="801688">
              <a:spcBef>
                <a:spcPct val="20000"/>
              </a:spcBef>
              <a:buClr>
                <a:schemeClr val="accent1"/>
              </a:buClr>
            </a:pPr>
            <a:r>
              <a:rPr lang="en-US" sz="1200" b="1" dirty="0"/>
              <a:t>  Tel. 91 360 85 00</a:t>
            </a:r>
          </a:p>
          <a:p>
            <a:pPr algn="ctr" defTabSz="801688">
              <a:spcBef>
                <a:spcPct val="20000"/>
              </a:spcBef>
              <a:buClr>
                <a:schemeClr val="accent1"/>
              </a:buClr>
            </a:pPr>
            <a:r>
              <a:rPr lang="en-US" sz="1200" b="1" dirty="0"/>
              <a:t>  Fax 91 360 87 00</a:t>
            </a:r>
            <a:r>
              <a:rPr lang="es-ES_tradnl" sz="1200" b="1" dirty="0"/>
              <a:t/>
            </a:r>
            <a:br>
              <a:rPr lang="es-ES_tradnl" sz="1200" b="1" dirty="0"/>
            </a:br>
            <a:endParaRPr lang="es-ES_tradnl" sz="1200" b="1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9KnBgefcZ0ub6tgdEtwp1w"/>
</p:tagLst>
</file>

<file path=ppt/theme/theme1.xml><?xml version="1.0" encoding="utf-8"?>
<a:theme xmlns:a="http://schemas.openxmlformats.org/drawingml/2006/main" name="Fraternidad">
  <a:themeElements>
    <a:clrScheme name="FM-2013">
      <a:dk1>
        <a:srgbClr val="262626"/>
      </a:dk1>
      <a:lt1>
        <a:sysClr val="window" lastClr="FFFFFF"/>
      </a:lt1>
      <a:dk2>
        <a:srgbClr val="054D39"/>
      </a:dk2>
      <a:lt2>
        <a:srgbClr val="D8D8D8"/>
      </a:lt2>
      <a:accent1>
        <a:srgbClr val="00B050"/>
      </a:accent1>
      <a:accent2>
        <a:srgbClr val="3F7E29"/>
      </a:accent2>
      <a:accent3>
        <a:srgbClr val="10CF9B"/>
      </a:accent3>
      <a:accent4>
        <a:srgbClr val="05686C"/>
      </a:accent4>
      <a:accent5>
        <a:srgbClr val="5DF0F6"/>
      </a:accent5>
      <a:accent6>
        <a:srgbClr val="C9FAED"/>
      </a:accent6>
      <a:hlink>
        <a:srgbClr val="00B050"/>
      </a:hlink>
      <a:folHlink>
        <a:srgbClr val="00B050"/>
      </a:folHlink>
    </a:clrScheme>
    <a:fontScheme name="Autor">
      <a:majorFont>
        <a:latin typeface="Helvetica 55 Roman"/>
        <a:ea typeface=""/>
        <a:cs typeface=""/>
      </a:majorFont>
      <a:minorFont>
        <a:latin typeface="Helvetica 55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1005</TotalTime>
  <Words>1118</Words>
  <Application>Microsoft Office PowerPoint</Application>
  <PresentationFormat>Presentación en pantalla (4:3)</PresentationFormat>
  <Paragraphs>216</Paragraphs>
  <Slides>19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9" baseType="lpstr">
      <vt:lpstr>Arial</vt:lpstr>
      <vt:lpstr>Futura Md BT</vt:lpstr>
      <vt:lpstr>ＭＳ Ｐゴシック</vt:lpstr>
      <vt:lpstr>Verdana</vt:lpstr>
      <vt:lpstr>Futura Lt BT</vt:lpstr>
      <vt:lpstr>Helvetica 55 Roman</vt:lpstr>
      <vt:lpstr>Wingdings</vt:lpstr>
      <vt:lpstr>Futura Md</vt:lpstr>
      <vt:lpstr>Calibri</vt:lpstr>
      <vt:lpstr>Fraternidad</vt:lpstr>
      <vt:lpstr>BONUS: SISTEMA DE REDUCCIÓN DE LAS COTIZACIONES POR CONTINGENCIAS PROFESIONALES</vt:lpstr>
      <vt:lpstr>Diapositiva 2</vt:lpstr>
      <vt:lpstr>¿QUÉ ES EL BONUS? ¿CUÁL ES EL OBJETIVO DE ÉSTE?</vt:lpstr>
      <vt:lpstr>FINANCIACIÓN</vt:lpstr>
      <vt:lpstr>BENEFICIARIOS</vt:lpstr>
      <vt:lpstr>BENEFICIARIOS</vt:lpstr>
      <vt:lpstr>REQUISITOS GENERALES</vt:lpstr>
      <vt:lpstr>REQUISITOS GENERALES</vt:lpstr>
      <vt:lpstr>REQUISITOS GENERALES</vt:lpstr>
      <vt:lpstr>Requisitos Generales</vt:lpstr>
      <vt:lpstr>REQUISITOS GENERALES</vt:lpstr>
      <vt:lpstr>REQUISITOS: “EMPRESAS BENEFICIARIAS”</vt:lpstr>
      <vt:lpstr>REQUISITOS: “EMPRESAS CON MENOS DE 5.000 € COTIZADOS EN CUATRO EJERCICIOS”</vt:lpstr>
      <vt:lpstr>PRESENTACIÓN DE SOLICITUDES</vt:lpstr>
      <vt:lpstr>AUTORIZACIÓN Y ABONO DEL INCENTIVO</vt:lpstr>
      <vt:lpstr>CUANTÍA DEL INCENTIVO</vt:lpstr>
      <vt:lpstr>CUANTÍA DEL INCENTIVO</vt:lpstr>
      <vt:lpstr>Más información…</vt:lpstr>
      <vt:lpstr>Diapositiva 19</vt:lpstr>
    </vt:vector>
  </TitlesOfParts>
  <Company>Fraternidad Muprespa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Instalador</dc:creator>
  <cp:lastModifiedBy>Instalador</cp:lastModifiedBy>
  <cp:revision>134</cp:revision>
  <dcterms:created xsi:type="dcterms:W3CDTF">2012-02-10T08:10:11Z</dcterms:created>
  <dcterms:modified xsi:type="dcterms:W3CDTF">2014-03-17T09:34:37Z</dcterms:modified>
</cp:coreProperties>
</file>